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25"/>
  </p:notesMasterIdLst>
  <p:handoutMasterIdLst>
    <p:handoutMasterId r:id="rId26"/>
  </p:handoutMasterIdLst>
  <p:sldIdLst>
    <p:sldId id="532" r:id="rId5"/>
    <p:sldId id="950" r:id="rId6"/>
    <p:sldId id="952" r:id="rId7"/>
    <p:sldId id="969" r:id="rId8"/>
    <p:sldId id="981" r:id="rId9"/>
    <p:sldId id="982" r:id="rId10"/>
    <p:sldId id="970" r:id="rId11"/>
    <p:sldId id="983" r:id="rId12"/>
    <p:sldId id="984" r:id="rId13"/>
    <p:sldId id="985" r:id="rId14"/>
    <p:sldId id="986" r:id="rId15"/>
    <p:sldId id="989" r:id="rId16"/>
    <p:sldId id="990" r:id="rId17"/>
    <p:sldId id="987" r:id="rId18"/>
    <p:sldId id="988" r:id="rId19"/>
    <p:sldId id="991" r:id="rId20"/>
    <p:sldId id="993" r:id="rId21"/>
    <p:sldId id="992" r:id="rId22"/>
    <p:sldId id="968" r:id="rId23"/>
    <p:sldId id="843" r:id="rId24"/>
  </p:sldIdLst>
  <p:sldSz cx="9144000" cy="6858000" type="screen4x3"/>
  <p:notesSz cx="6934200" cy="9232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p15:clr>
            <a:srgbClr val="A4A3A4"/>
          </p15:clr>
        </p15:guide>
        <p15:guide id="2" orient="horz" pos="1152" userDrawn="1">
          <p15:clr>
            <a:srgbClr val="A4A3A4"/>
          </p15:clr>
        </p15:guide>
        <p15:guide id="3" pos="2880">
          <p15:clr>
            <a:srgbClr val="A4A3A4"/>
          </p15:clr>
        </p15:guide>
        <p15:guide id="4" pos="336">
          <p15:clr>
            <a:srgbClr val="A4A3A4"/>
          </p15:clr>
        </p15:guide>
        <p15:guide id="5" pos="144">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Foreman" initials="JF"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E59E"/>
    <a:srgbClr val="00CC00"/>
    <a:srgbClr val="66FF33"/>
    <a:srgbClr val="000080"/>
    <a:srgbClr val="B62031"/>
    <a:srgbClr val="4C216D"/>
    <a:srgbClr val="1A4680"/>
    <a:srgbClr val="3C4F82"/>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70" autoAdjust="0"/>
    <p:restoredTop sz="96055" autoAdjust="0"/>
  </p:normalViewPr>
  <p:slideViewPr>
    <p:cSldViewPr showGuides="1">
      <p:cViewPr varScale="1">
        <p:scale>
          <a:sx n="55" d="100"/>
          <a:sy n="55" d="100"/>
        </p:scale>
        <p:origin x="888" y="38"/>
      </p:cViewPr>
      <p:guideLst>
        <p:guide orient="horz" pos="912"/>
        <p:guide orient="horz" pos="1152"/>
        <p:guide pos="2880"/>
        <p:guide pos="336"/>
        <p:guide pos="144"/>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7" d="100"/>
          <a:sy n="77" d="100"/>
        </p:scale>
        <p:origin x="3400" y="76"/>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27475" y="1"/>
            <a:ext cx="3005138" cy="463550"/>
          </a:xfrm>
          <a:prstGeom prst="rect">
            <a:avLst/>
          </a:prstGeom>
        </p:spPr>
        <p:txBody>
          <a:bodyPr vert="horz" lIns="91440" tIns="45720" rIns="91440" bIns="45720" rtlCol="0"/>
          <a:lstStyle>
            <a:lvl1pPr algn="r">
              <a:defRPr sz="1200"/>
            </a:lvl1pPr>
          </a:lstStyle>
          <a:p>
            <a:fld id="{192A4CF0-EB39-4D3B-8F54-E92E79ECA321}" type="datetimeFigureOut">
              <a:rPr lang="en-US" smtClean="0"/>
              <a:t>6/22/2016</a:t>
            </a:fld>
            <a:endParaRPr lang="en-US" dirty="0"/>
          </a:p>
        </p:txBody>
      </p:sp>
      <p:sp>
        <p:nvSpPr>
          <p:cNvPr id="4" name="Footer Placeholder 3"/>
          <p:cNvSpPr>
            <a:spLocks noGrp="1"/>
          </p:cNvSpPr>
          <p:nvPr>
            <p:ph type="ftr" sz="quarter" idx="2"/>
          </p:nvPr>
        </p:nvSpPr>
        <p:spPr>
          <a:xfrm>
            <a:off x="0" y="8769350"/>
            <a:ext cx="3005138"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475" y="8769350"/>
            <a:ext cx="3005138" cy="463550"/>
          </a:xfrm>
          <a:prstGeom prst="rect">
            <a:avLst/>
          </a:prstGeom>
        </p:spPr>
        <p:txBody>
          <a:bodyPr vert="horz" lIns="91440" tIns="45720" rIns="91440" bIns="45720" rtlCol="0" anchor="b"/>
          <a:lstStyle>
            <a:lvl1pPr algn="r">
              <a:defRPr sz="1200"/>
            </a:lvl1pPr>
          </a:lstStyle>
          <a:p>
            <a:fld id="{65629CF6-B939-499A-A9F5-E1352AE1DF2C}" type="slidenum">
              <a:rPr lang="en-US" smtClean="0"/>
              <a:t>‹#›</a:t>
            </a:fld>
            <a:endParaRPr lang="en-US" dirty="0"/>
          </a:p>
        </p:txBody>
      </p:sp>
    </p:spTree>
    <p:extLst>
      <p:ext uri="{BB962C8B-B14F-4D97-AF65-F5344CB8AC3E}">
        <p14:creationId xmlns:p14="http://schemas.microsoft.com/office/powerpoint/2010/main" val="3360003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82" tIns="46191" rIns="92382" bIns="46191" rtlCol="0"/>
          <a:lstStyle>
            <a:lvl1pPr algn="l">
              <a:defRPr sz="1200"/>
            </a:lvl1pPr>
          </a:lstStyle>
          <a:p>
            <a:endParaRPr lang="en-US" dirty="0"/>
          </a:p>
        </p:txBody>
      </p:sp>
      <p:sp>
        <p:nvSpPr>
          <p:cNvPr id="3" name="Date Placeholder 2"/>
          <p:cNvSpPr>
            <a:spLocks noGrp="1"/>
          </p:cNvSpPr>
          <p:nvPr>
            <p:ph type="dt" idx="1"/>
          </p:nvPr>
        </p:nvSpPr>
        <p:spPr>
          <a:xfrm>
            <a:off x="3927776" y="0"/>
            <a:ext cx="3004820" cy="461645"/>
          </a:xfrm>
          <a:prstGeom prst="rect">
            <a:avLst/>
          </a:prstGeom>
        </p:spPr>
        <p:txBody>
          <a:bodyPr vert="horz" lIns="92382" tIns="46191" rIns="92382" bIns="46191" rtlCol="0"/>
          <a:lstStyle>
            <a:lvl1pPr algn="r">
              <a:defRPr sz="1200"/>
            </a:lvl1pPr>
          </a:lstStyle>
          <a:p>
            <a:fld id="{62D4CF21-FB6F-4043-9EDD-05397CACE2E7}" type="datetimeFigureOut">
              <a:rPr lang="en-US" smtClean="0"/>
              <a:t>6/22/2016</a:t>
            </a:fld>
            <a:endParaRPr lang="en-US" dirty="0"/>
          </a:p>
        </p:txBody>
      </p:sp>
      <p:sp>
        <p:nvSpPr>
          <p:cNvPr id="4" name="Slide Image Placeholder 3"/>
          <p:cNvSpPr>
            <a:spLocks noGrp="1" noRot="1" noChangeAspect="1"/>
          </p:cNvSpPr>
          <p:nvPr>
            <p:ph type="sldImg" idx="2"/>
          </p:nvPr>
        </p:nvSpPr>
        <p:spPr>
          <a:xfrm>
            <a:off x="1158875" y="690563"/>
            <a:ext cx="4616450" cy="3462337"/>
          </a:xfrm>
          <a:prstGeom prst="rect">
            <a:avLst/>
          </a:prstGeom>
          <a:noFill/>
          <a:ln w="12700">
            <a:solidFill>
              <a:prstClr val="black"/>
            </a:solidFill>
          </a:ln>
        </p:spPr>
        <p:txBody>
          <a:bodyPr vert="horz" lIns="92382" tIns="46191" rIns="92382" bIns="46191" rtlCol="0" anchor="ctr"/>
          <a:lstStyle/>
          <a:p>
            <a:endParaRPr lang="en-US" dirty="0"/>
          </a:p>
        </p:txBody>
      </p:sp>
      <p:sp>
        <p:nvSpPr>
          <p:cNvPr id="5" name="Notes Placeholder 4"/>
          <p:cNvSpPr>
            <a:spLocks noGrp="1"/>
          </p:cNvSpPr>
          <p:nvPr>
            <p:ph type="body" sz="quarter" idx="3"/>
          </p:nvPr>
        </p:nvSpPr>
        <p:spPr>
          <a:xfrm>
            <a:off x="693420" y="4385629"/>
            <a:ext cx="5547360" cy="4154805"/>
          </a:xfrm>
          <a:prstGeom prst="rect">
            <a:avLst/>
          </a:prstGeom>
        </p:spPr>
        <p:txBody>
          <a:bodyPr vert="horz" lIns="92382" tIns="46191" rIns="92382" bIns="4619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9653"/>
            <a:ext cx="3004820" cy="461645"/>
          </a:xfrm>
          <a:prstGeom prst="rect">
            <a:avLst/>
          </a:prstGeom>
        </p:spPr>
        <p:txBody>
          <a:bodyPr vert="horz" lIns="92382" tIns="46191" rIns="92382" bIns="461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69653"/>
            <a:ext cx="3004820" cy="461645"/>
          </a:xfrm>
          <a:prstGeom prst="rect">
            <a:avLst/>
          </a:prstGeom>
        </p:spPr>
        <p:txBody>
          <a:bodyPr vert="horz" lIns="92382" tIns="46191" rIns="92382" bIns="46191" rtlCol="0" anchor="b"/>
          <a:lstStyle>
            <a:lvl1pPr algn="r">
              <a:defRPr sz="1200"/>
            </a:lvl1pPr>
          </a:lstStyle>
          <a:p>
            <a:fld id="{1FD38001-20E0-4D27-9A63-CDFA4980CA58}" type="slidenum">
              <a:rPr lang="en-US" smtClean="0"/>
              <a:t>‹#›</a:t>
            </a:fld>
            <a:endParaRPr lang="en-US" dirty="0"/>
          </a:p>
        </p:txBody>
      </p:sp>
    </p:spTree>
    <p:extLst>
      <p:ext uri="{BB962C8B-B14F-4D97-AF65-F5344CB8AC3E}">
        <p14:creationId xmlns:p14="http://schemas.microsoft.com/office/powerpoint/2010/main" val="81228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a:spLocks noGrp="1" noChangeArrowheads="1"/>
          </p:cNvSpPr>
          <p:nvPr>
            <p:ph type="hdr" sz="quarter"/>
          </p:nvPr>
        </p:nvSpPr>
        <p:spPr>
          <a:ln/>
        </p:spPr>
        <p:txBody>
          <a:bodyPr/>
          <a:lstStyle/>
          <a:p>
            <a:r>
              <a:rPr lang="en-US" dirty="0" smtClean="0">
                <a:solidFill>
                  <a:srgbClr val="000000"/>
                </a:solidFill>
              </a:rPr>
              <a:t>Author</a:t>
            </a:r>
            <a:endParaRPr lang="en-US" dirty="0">
              <a:solidFill>
                <a:srgbClr val="000000"/>
              </a:solidFill>
            </a:endParaRPr>
          </a:p>
          <a:p>
            <a:r>
              <a:rPr lang="en-US" dirty="0" smtClean="0">
                <a:solidFill>
                  <a:srgbClr val="000000"/>
                </a:solidFill>
              </a:rPr>
              <a:t>Software Engineering Institute</a:t>
            </a:r>
            <a:endParaRPr lang="en-US" dirty="0">
              <a:solidFill>
                <a:srgbClr val="000000"/>
              </a:solidFill>
            </a:endParaRPr>
          </a:p>
        </p:txBody>
      </p:sp>
      <p:sp>
        <p:nvSpPr>
          <p:cNvPr id="5" name="Rectangle 25"/>
          <p:cNvSpPr>
            <a:spLocks noGrp="1" noChangeArrowheads="1"/>
          </p:cNvSpPr>
          <p:nvPr>
            <p:ph type="dt" idx="1"/>
          </p:nvPr>
        </p:nvSpPr>
        <p:spPr>
          <a:ln/>
        </p:spPr>
        <p:txBody>
          <a:bodyPr/>
          <a:lstStyle/>
          <a:p>
            <a:fld id="{D8F348F5-97A1-4309-ADC6-A00DD72A5AB8}" type="datetime1">
              <a:rPr lang="en-US">
                <a:solidFill>
                  <a:srgbClr val="000000"/>
                </a:solidFill>
              </a:rPr>
              <a:pPr/>
              <a:t>6/22/2016</a:t>
            </a:fld>
            <a:endParaRPr lang="en-US" dirty="0">
              <a:solidFill>
                <a:srgbClr val="000000"/>
              </a:solidFill>
            </a:endParaRPr>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pPr marL="233376" indent="-233376"/>
            <a:r>
              <a:rPr lang="en-US" b="1" dirty="0"/>
              <a:t>Title Slide</a:t>
            </a:r>
          </a:p>
          <a:p>
            <a:pPr marL="700128" lvl="1" indent="-350065"/>
            <a:r>
              <a:rPr lang="en-US" dirty="0"/>
              <a:t>Title and Subtitle text blocks should not be moved from their position if at all possible.</a:t>
            </a:r>
          </a:p>
          <a:p>
            <a:pPr marL="233376" indent="-233376"/>
            <a:endParaRPr lang="en-US" dirty="0"/>
          </a:p>
          <a:p>
            <a:pPr marL="233376" indent="-233376"/>
            <a:endParaRPr lang="en-US" dirty="0"/>
          </a:p>
          <a:p>
            <a:pPr marL="233376" indent="-233376"/>
            <a:endParaRPr lang="en-US" dirty="0"/>
          </a:p>
        </p:txBody>
      </p:sp>
    </p:spTree>
    <p:extLst>
      <p:ext uri="{BB962C8B-B14F-4D97-AF65-F5344CB8AC3E}">
        <p14:creationId xmlns:p14="http://schemas.microsoft.com/office/powerpoint/2010/main" val="31324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a:t>
            </a:fld>
            <a:endParaRPr lang="en-US" dirty="0"/>
          </a:p>
        </p:txBody>
      </p:sp>
    </p:spTree>
    <p:extLst>
      <p:ext uri="{BB962C8B-B14F-4D97-AF65-F5344CB8AC3E}">
        <p14:creationId xmlns:p14="http://schemas.microsoft.com/office/powerpoint/2010/main" val="354412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20</a:t>
            </a:fld>
            <a:endParaRPr lang="en-US" dirty="0"/>
          </a:p>
        </p:txBody>
      </p:sp>
    </p:spTree>
    <p:extLst>
      <p:ext uri="{BB962C8B-B14F-4D97-AF65-F5344CB8AC3E}">
        <p14:creationId xmlns:p14="http://schemas.microsoft.com/office/powerpoint/2010/main" val="3476537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Placeholder 5"/>
          <p:cNvPicPr>
            <a:picLocks noChangeAspect="1"/>
          </p:cNvPicPr>
          <p:nvPr userDrawn="1"/>
        </p:nvPicPr>
        <p:blipFill rotWithShape="1">
          <a:blip r:embed="rId2" cstate="screen">
            <a:extLst>
              <a:ext uri="{28A0092B-C50C-407E-A947-70E740481C1C}">
                <a14:useLocalDpi xmlns:a14="http://schemas.microsoft.com/office/drawing/2010/main"/>
              </a:ext>
            </a:extLst>
          </a:blip>
          <a:srcRect l="9026"/>
          <a:stretch/>
        </p:blipFill>
        <p:spPr>
          <a:xfrm>
            <a:off x="6059156" y="0"/>
            <a:ext cx="3084843" cy="6375400"/>
          </a:xfrm>
          <a:prstGeom prst="rect">
            <a:avLst/>
          </a:prstGeom>
        </p:spPr>
      </p:pic>
      <p:sp>
        <p:nvSpPr>
          <p:cNvPr id="7" name="Rectangle 6"/>
          <p:cNvSpPr/>
          <p:nvPr userDrawn="1"/>
        </p:nvSpPr>
        <p:spPr bwMode="auto">
          <a:xfrm>
            <a:off x="2" y="-17418"/>
            <a:ext cx="6059154"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1295400"/>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1" name="TextBox 10"/>
          <p:cNvSpPr txBox="1"/>
          <p:nvPr userDrawn="1"/>
        </p:nvSpPr>
        <p:spPr>
          <a:xfrm>
            <a:off x="381000" y="5493287"/>
            <a:ext cx="4789487" cy="646331"/>
          </a:xfrm>
          <a:prstGeom prst="rect">
            <a:avLst/>
          </a:prstGeom>
          <a:noFill/>
        </p:spPr>
        <p:txBody>
          <a:bodyPr wrap="square" lIns="0" tIns="0" rIns="0" bIns="0" rtlCol="0">
            <a:spAutoFit/>
          </a:bodyPr>
          <a:lstStyle/>
          <a:p>
            <a:r>
              <a:rPr lang="en-US" sz="1400" dirty="0" smtClean="0">
                <a:solidFill>
                  <a:prstClr val="white"/>
                </a:solidFill>
                <a:latin typeface="Arial" panose="020B0604020202020204" pitchFamily="34" charset="0"/>
                <a:cs typeface="Arial" panose="020B0604020202020204" pitchFamily="34" charset="0"/>
              </a:rPr>
              <a:t>Software Engineering Institute</a:t>
            </a:r>
          </a:p>
          <a:p>
            <a:r>
              <a:rPr lang="en-US" sz="1400" dirty="0" smtClean="0">
                <a:solidFill>
                  <a:prstClr val="white"/>
                </a:solidFill>
                <a:latin typeface="Arial" panose="020B0604020202020204" pitchFamily="34" charset="0"/>
                <a:cs typeface="Arial" panose="020B0604020202020204" pitchFamily="34" charset="0"/>
              </a:rPr>
              <a:t>Carnegie Mellon University</a:t>
            </a:r>
          </a:p>
          <a:p>
            <a:r>
              <a:rPr lang="en-US" sz="1400" dirty="0" smtClean="0">
                <a:solidFill>
                  <a:prstClr val="white"/>
                </a:solidFill>
                <a:latin typeface="Arial" panose="020B0604020202020204" pitchFamily="34" charset="0"/>
                <a:cs typeface="Arial" panose="020B0604020202020204" pitchFamily="34" charset="0"/>
              </a:rPr>
              <a:t>Pittsburgh, PA  15213</a:t>
            </a:r>
          </a:p>
        </p:txBody>
      </p:sp>
      <p:sp>
        <p:nvSpPr>
          <p:cNvPr id="15" name="Rectangle 1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8" name="Rectangle 25"/>
          <p:cNvSpPr>
            <a:spLocks noChangeArrowheads="1"/>
          </p:cNvSpPr>
          <p:nvPr userDrawn="1"/>
        </p:nvSpPr>
        <p:spPr bwMode="white">
          <a:xfrm>
            <a:off x="6788759" y="6410978"/>
            <a:ext cx="1936141" cy="194534"/>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9" name="TextBox 18"/>
          <p:cNvSpPr txBox="1"/>
          <p:nvPr userDrawn="1"/>
        </p:nvSpPr>
        <p:spPr>
          <a:xfrm>
            <a:off x="6788760" y="6591448"/>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
        <p:nvSpPr>
          <p:cNvPr id="12" name="TextBox 11"/>
          <p:cNvSpPr txBox="1"/>
          <p:nvPr userDrawn="1"/>
        </p:nvSpPr>
        <p:spPr>
          <a:xfrm>
            <a:off x="6788760" y="670784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REV-03.18.2016.0</a:t>
            </a:r>
          </a:p>
        </p:txBody>
      </p:sp>
    </p:spTree>
    <p:extLst>
      <p:ext uri="{BB962C8B-B14F-4D97-AF65-F5344CB8AC3E}">
        <p14:creationId xmlns:p14="http://schemas.microsoft.com/office/powerpoint/2010/main" val="347519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t="5153" r="5153"/>
          <a:stretch/>
        </p:blipFill>
        <p:spPr>
          <a:xfrm>
            <a:off x="-2" y="0"/>
            <a:ext cx="9180062" cy="6336792"/>
          </a:xfrm>
          <a:prstGeom prst="rect">
            <a:avLst/>
          </a:prstGeom>
        </p:spPr>
      </p:pic>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78062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143000"/>
            <a:ext cx="2705100"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3238500" y="1076898"/>
            <a:ext cx="54863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3761827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381000" y="1143000"/>
            <a:ext cx="5524499"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60579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5731970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4" name="Picture 3" descr="cove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62600" y="0"/>
            <a:ext cx="3581400" cy="6330950"/>
          </a:xfrm>
          <a:prstGeom prst="rect">
            <a:avLst/>
          </a:prstGeom>
        </p:spPr>
      </p:pic>
      <p:sp>
        <p:nvSpPr>
          <p:cNvPr id="15" name="Rectangle 14"/>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extBox 12"/>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a:t>
            </a:r>
            <a:r>
              <a:rPr lang="en-US" sz="550" baseline="0" dirty="0" smtClean="0">
                <a:solidFill>
                  <a:schemeClr val="bg1"/>
                </a:solidFill>
              </a:rPr>
              <a:t> for public release; distribution is unlimited</a:t>
            </a:r>
            <a:endParaRPr lang="en-US" sz="550" dirty="0" smtClean="0">
              <a:solidFill>
                <a:schemeClr val="bg1"/>
              </a:solidFill>
            </a:endParaRPr>
          </a:p>
        </p:txBody>
      </p:sp>
    </p:spTree>
    <p:extLst>
      <p:ext uri="{BB962C8B-B14F-4D97-AF65-F5344CB8AC3E}">
        <p14:creationId xmlns:p14="http://schemas.microsoft.com/office/powerpoint/2010/main" val="96031034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153400" cy="3841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0390269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9" name="Picture Placeholder 3"/>
          <p:cNvSpPr>
            <a:spLocks noGrp="1"/>
          </p:cNvSpPr>
          <p:nvPr>
            <p:ph type="pic" sz="quarter" idx="10"/>
          </p:nvPr>
        </p:nvSpPr>
        <p:spPr>
          <a:xfrm>
            <a:off x="0" y="0"/>
            <a:ext cx="9144000" cy="6323013"/>
          </a:xfrm>
          <a:prstGeom prst="rect">
            <a:avLst/>
          </a:prstGeom>
        </p:spPr>
        <p:txBody>
          <a:bodyPr/>
          <a:lstStyle/>
          <a:p>
            <a:r>
              <a:rPr lang="en-US" dirty="0" smtClean="0"/>
              <a:t>Click icon to add picture</a:t>
            </a:r>
            <a:endParaRPr lang="en-US" dirty="0"/>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it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5"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chemeClr val="tx1"/>
                </a:solidFill>
              </a:defRPr>
            </a:lvl1pPr>
          </a:lstStyle>
          <a:p>
            <a:r>
              <a:rPr lang="en-US" dirty="0" smtClean="0"/>
              <a:t>Name optional</a:t>
            </a:r>
          </a:p>
        </p:txBody>
      </p:sp>
      <p:sp>
        <p:nvSpPr>
          <p:cNvPr id="18" name="TextBox 17"/>
          <p:cNvSpPr txBox="1"/>
          <p:nvPr userDrawn="1"/>
        </p:nvSpPr>
        <p:spPr>
          <a:xfrm>
            <a:off x="428625" y="6211687"/>
            <a:ext cx="4366633" cy="92333"/>
          </a:xfrm>
          <a:prstGeom prst="rect">
            <a:avLst/>
          </a:prstGeom>
          <a:noFill/>
        </p:spPr>
        <p:txBody>
          <a:bodyPr wrap="square" lIns="0" tIns="0" rIns="0" bIns="0" rtlCol="0">
            <a:spAutoFit/>
          </a:bodyPr>
          <a:lstStyle/>
          <a:p>
            <a:pPr fontAlgn="base">
              <a:spcBef>
                <a:spcPct val="50000"/>
              </a:spcBef>
              <a:spcAft>
                <a:spcPct val="0"/>
              </a:spcAft>
              <a:defRPr/>
            </a:pPr>
            <a:r>
              <a:rPr lang="pt-BR" sz="600" dirty="0" smtClean="0">
                <a:solidFill>
                  <a:srgbClr val="8D9BA9">
                    <a:lumMod val="75000"/>
                  </a:srgbClr>
                </a:solidFill>
                <a:ea typeface="ＭＳ Ｐゴシック" pitchFamily="1" charset="-128"/>
              </a:rPr>
              <a:t>Distribution Statement A: Approved for Public Release; Distribution is Unlimited</a:t>
            </a:r>
            <a:endParaRPr lang="en-US" sz="600" b="1" dirty="0" smtClean="0">
              <a:solidFill>
                <a:srgbClr val="8D9BA9">
                  <a:lumMod val="75000"/>
                </a:srgbClr>
              </a:solidFill>
              <a:ea typeface="ＭＳ Ｐゴシック" pitchFamily="1" charset="-128"/>
            </a:endParaRPr>
          </a:p>
        </p:txBody>
      </p:sp>
      <p:sp>
        <p:nvSpPr>
          <p:cNvPr id="10"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
        <p:nvSpPr>
          <p:cNvPr id="11" name="TextBox 10"/>
          <p:cNvSpPr txBox="1"/>
          <p:nvPr userDrawn="1"/>
        </p:nvSpPr>
        <p:spPr>
          <a:xfrm>
            <a:off x="5685248" y="6474023"/>
            <a:ext cx="1056454" cy="307777"/>
          </a:xfrm>
          <a:prstGeom prst="rect">
            <a:avLst/>
          </a:prstGeom>
          <a:noFill/>
        </p:spPr>
        <p:txBody>
          <a:bodyPr wrap="square" rtlCol="0">
            <a:spAutoFit/>
          </a:bodyPr>
          <a:lstStyle/>
          <a:p>
            <a:pPr algn="l"/>
            <a:r>
              <a:rPr lang="en-US" sz="1400" dirty="0" smtClean="0">
                <a:solidFill>
                  <a:schemeClr val="bg1"/>
                </a:solidFill>
              </a:rPr>
              <a:t>SSC15</a:t>
            </a:r>
          </a:p>
        </p:txBody>
      </p:sp>
    </p:spTree>
    <p:extLst>
      <p:ext uri="{BB962C8B-B14F-4D97-AF65-F5344CB8AC3E}">
        <p14:creationId xmlns:p14="http://schemas.microsoft.com/office/powerpoint/2010/main" val="89633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395409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inor Column">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8073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9" name="Content Placeholder 10"/>
          <p:cNvSpPr>
            <a:spLocks noGrp="1"/>
          </p:cNvSpPr>
          <p:nvPr>
            <p:ph sz="quarter" idx="14"/>
          </p:nvPr>
        </p:nvSpPr>
        <p:spPr>
          <a:xfrm>
            <a:off x="3613151" y="1074737"/>
            <a:ext cx="51117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472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428625"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5"/>
          </p:nvPr>
        </p:nvSpPr>
        <p:spPr>
          <a:xfrm>
            <a:off x="4679950"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82881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jor Column">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428624" y="1143000"/>
            <a:ext cx="5133975"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5746749" y="1074737"/>
            <a:ext cx="2978151"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3801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9144000" cy="6336792"/>
          </a:xfrm>
        </p:spPr>
        <p:txBody>
          <a:bodyPr/>
          <a:lstStyle/>
          <a:p>
            <a:r>
              <a:rPr lang="en-US" dirty="0" smtClean="0"/>
              <a:t>Click icon to add picture</a:t>
            </a:r>
            <a:endParaRPr lang="en-US" dirty="0"/>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ysClr val="windowText" lastClr="000000"/>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2019300"/>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0" name="Rectangle 9"/>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3" name="Rectangle 12"/>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5" name="TextBox 14"/>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24996288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1" y="1074737"/>
            <a:ext cx="5105400"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7000" y="1090256"/>
            <a:ext cx="3393765" cy="5234344"/>
          </a:xfrm>
          <a:prstGeom prst="rect">
            <a:avLst/>
          </a:prstGeom>
        </p:spPr>
      </p:pic>
    </p:spTree>
    <p:extLst>
      <p:ext uri="{BB962C8B-B14F-4D97-AF65-F5344CB8AC3E}">
        <p14:creationId xmlns:p14="http://schemas.microsoft.com/office/powerpoint/2010/main" val="41050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23769"/>
            <a:ext cx="9143997" cy="6345935"/>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4" name="Rectangle 10"/>
          <p:cNvSpPr>
            <a:spLocks noGrp="1" noChangeArrowheads="1"/>
          </p:cNvSpPr>
          <p:nvPr>
            <p:ph type="title"/>
          </p:nvPr>
        </p:nvSpPr>
        <p:spPr bwMode="white">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bwMode="white">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solidFill>
                  <a:schemeClr val="bg1"/>
                </a:solidFill>
              </a:defRPr>
            </a:lvl1pPr>
            <a:lvl2pPr marL="285750" indent="-171450">
              <a:buSzPct val="80000"/>
              <a:defRPr sz="2200">
                <a:solidFill>
                  <a:schemeClr val="bg1"/>
                </a:solidFill>
              </a:defRPr>
            </a:lvl2pPr>
            <a:lvl3pPr marL="514350" indent="-171450">
              <a:defRPr sz="2000">
                <a:solidFill>
                  <a:schemeClr val="bg1"/>
                </a:solidFill>
              </a:defRPr>
            </a:lvl3pPr>
            <a:lvl4pPr marL="742950" indent="-171450">
              <a:buFont typeface="Lucida Grande"/>
              <a:buChar char="-"/>
              <a:defRPr sz="2000">
                <a:solidFill>
                  <a:schemeClr val="tx2">
                    <a:lumMod val="40000"/>
                    <a:lumOff val="60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3104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0456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hoto">
    <p:bg>
      <p:bgPr>
        <a:solidFill>
          <a:schemeClr val="bg1"/>
        </a:solidFill>
        <a:effectLst/>
      </p:bgPr>
    </p:bg>
    <p:spTree>
      <p:nvGrpSpPr>
        <p:cNvPr id="1" name=""/>
        <p:cNvGrpSpPr/>
        <p:nvPr/>
      </p:nvGrpSpPr>
      <p:grpSpPr>
        <a:xfrm>
          <a:off x="0" y="0"/>
          <a:ext cx="0" cy="0"/>
          <a:chOff x="0" y="0"/>
          <a:chExt cx="0" cy="0"/>
        </a:xfrm>
      </p:grpSpPr>
      <p:pic>
        <p:nvPicPr>
          <p:cNvPr id="2" name="Picture 1"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Tree>
    <p:extLst>
      <p:ext uri="{BB962C8B-B14F-4D97-AF65-F5344CB8AC3E}">
        <p14:creationId xmlns:p14="http://schemas.microsoft.com/office/powerpoint/2010/main" val="295721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5"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1" name="TextBox 10"/>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9213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82931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058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493394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51307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2" name="Content Placeholder 10"/>
          <p:cNvSpPr>
            <a:spLocks noGrp="1"/>
          </p:cNvSpPr>
          <p:nvPr>
            <p:ph sz="quarter" idx="15"/>
          </p:nvPr>
        </p:nvSpPr>
        <p:spPr>
          <a:xfrm>
            <a:off x="5746751" y="1074737"/>
            <a:ext cx="29781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2107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id for Mac">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520"/>
            <a:ext cx="7825432"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sp>
        <p:nvSpPr>
          <p:cNvPr id="56" name="Content Placeholder 10"/>
          <p:cNvSpPr>
            <a:spLocks noGrp="1"/>
          </p:cNvSpPr>
          <p:nvPr>
            <p:ph sz="quarter" idx="10"/>
          </p:nvPr>
        </p:nvSpPr>
        <p:spPr>
          <a:xfrm>
            <a:off x="711201" y="693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87099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586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094916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170"/>
          <a:stretch/>
        </p:blipFill>
        <p:spPr>
          <a:xfrm>
            <a:off x="11017" y="1098164"/>
            <a:ext cx="3227483" cy="524227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3238500" y="1076898"/>
            <a:ext cx="5486399" cy="5019102"/>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662775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936951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219187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
        <p:nvSpPr>
          <p:cNvPr id="14"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7" name="TextBox 16"/>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 for public release; distribution</a:t>
            </a:r>
            <a:r>
              <a:rPr lang="en-US" sz="550" baseline="0" dirty="0" smtClean="0">
                <a:solidFill>
                  <a:schemeClr val="bg1"/>
                </a:solidFill>
              </a:rPr>
              <a:t> is unlimited</a:t>
            </a:r>
            <a:endParaRPr lang="en-US" sz="550" dirty="0" smtClean="0">
              <a:solidFill>
                <a:schemeClr val="bg1"/>
              </a:solidFill>
            </a:endParaRPr>
          </a:p>
        </p:txBody>
      </p:sp>
    </p:spTree>
    <p:extLst>
      <p:ext uri="{BB962C8B-B14F-4D97-AF65-F5344CB8AC3E}">
        <p14:creationId xmlns:p14="http://schemas.microsoft.com/office/powerpoint/2010/main" val="234788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84293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12978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7888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49180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43323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28423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36736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01933" y="1081757"/>
            <a:ext cx="8320035" cy="50142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1954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214935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3464" y="6428232"/>
            <a:ext cx="5239512" cy="354112"/>
          </a:xfrm>
          <a:prstGeom prst="rect">
            <a:avLst/>
          </a:prstGeom>
        </p:spPr>
      </p:pic>
    </p:spTree>
    <p:extLst>
      <p:ext uri="{BB962C8B-B14F-4D97-AF65-F5344CB8AC3E}">
        <p14:creationId xmlns:p14="http://schemas.microsoft.com/office/powerpoint/2010/main" val="15237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24521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6"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572682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64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1609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322040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28232"/>
            <a:ext cx="5239512" cy="354112"/>
          </a:xfrm>
          <a:prstGeom prst="rect">
            <a:avLst/>
          </a:prstGeom>
        </p:spPr>
      </p:pic>
    </p:spTree>
    <p:extLst>
      <p:ext uri="{BB962C8B-B14F-4D97-AF65-F5344CB8AC3E}">
        <p14:creationId xmlns:p14="http://schemas.microsoft.com/office/powerpoint/2010/main" val="405793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3737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6345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409386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59216" y="1076898"/>
            <a:ext cx="406568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8174190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60028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15760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14839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778574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0061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302878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 y="6419088"/>
            <a:ext cx="5239512" cy="354112"/>
          </a:xfrm>
          <a:prstGeom prst="rect">
            <a:avLst/>
          </a:prstGeom>
        </p:spPr>
      </p:pic>
    </p:spTree>
    <p:extLst>
      <p:ext uri="{BB962C8B-B14F-4D97-AF65-F5344CB8AC3E}">
        <p14:creationId xmlns:p14="http://schemas.microsoft.com/office/powerpoint/2010/main" val="69450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10554" y="-17418"/>
            <a:ext cx="4133446" cy="6358679"/>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21424" y="6400800"/>
            <a:ext cx="2726265" cy="212873"/>
          </a:xfrm>
          <a:prstGeom prst="rect">
            <a:avLst/>
          </a:prstGeom>
          <a:noFill/>
          <a:ln w="9525">
            <a:noFill/>
            <a:miter lim="800000"/>
            <a:headEnd/>
            <a:tailEnd/>
          </a:ln>
          <a:effectLst/>
        </p:spPr>
        <p:txBody>
          <a:bodyPr wrap="square" lIns="0" tIns="0" rIns="0" bIns="45714">
            <a:spAutoFit/>
          </a:bodyPr>
          <a:lstStyle/>
          <a:p>
            <a:pPr algn="l"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Tree>
    <p:extLst>
      <p:ext uri="{BB962C8B-B14F-4D97-AF65-F5344CB8AC3E}">
        <p14:creationId xmlns:p14="http://schemas.microsoft.com/office/powerpoint/2010/main" val="102785368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26841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32385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2"/>
          <p:cNvSpPr>
            <a:spLocks noGrp="1"/>
          </p:cNvSpPr>
          <p:nvPr>
            <p:ph sz="half" idx="14"/>
          </p:nvPr>
        </p:nvSpPr>
        <p:spPr>
          <a:xfrm>
            <a:off x="6057900" y="1076898"/>
            <a:ext cx="26670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096531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19602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3"/>
          </p:nvPr>
        </p:nvSpPr>
        <p:spPr>
          <a:xfrm>
            <a:off x="25146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2"/>
          <p:cNvSpPr>
            <a:spLocks noGrp="1"/>
          </p:cNvSpPr>
          <p:nvPr>
            <p:ph sz="half" idx="14"/>
          </p:nvPr>
        </p:nvSpPr>
        <p:spPr>
          <a:xfrm>
            <a:off x="46482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2"/>
          <p:cNvSpPr>
            <a:spLocks noGrp="1"/>
          </p:cNvSpPr>
          <p:nvPr>
            <p:ph sz="half" idx="15"/>
          </p:nvPr>
        </p:nvSpPr>
        <p:spPr>
          <a:xfrm>
            <a:off x="6781800" y="1084704"/>
            <a:ext cx="1943100" cy="50112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7479816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10941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51502" y="0"/>
            <a:ext cx="3467009" cy="6336792"/>
          </a:xfrm>
          <a:prstGeom prst="rect">
            <a:avLst/>
          </a:prstGeom>
        </p:spPr>
      </p:pic>
      <p:sp>
        <p:nvSpPr>
          <p:cNvPr id="10" name="Rectangle 9"/>
          <p:cNvSpPr/>
          <p:nvPr userDrawn="1"/>
        </p:nvSpPr>
        <p:spPr bwMode="auto">
          <a:xfrm>
            <a:off x="2" y="-17418"/>
            <a:ext cx="6057898"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6" name="Rectangle 5"/>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8" name="Rectangle 7"/>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4" name="TextBox 13"/>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422001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340093"/>
            <a:ext cx="9144000" cy="517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401934" y="228988"/>
            <a:ext cx="7599066" cy="669854"/>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1933" y="1081757"/>
            <a:ext cx="8320035" cy="498119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5"/>
          <p:cNvSpPr txBox="1">
            <a:spLocks/>
          </p:cNvSpPr>
          <p:nvPr userDrawn="1"/>
        </p:nvSpPr>
        <p:spPr>
          <a:xfrm>
            <a:off x="8207618" y="6403976"/>
            <a:ext cx="51435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prstClr val="black"/>
                </a:solidFill>
              </a:rPr>
              <a:pPr/>
              <a:t>‹#›</a:t>
            </a:fld>
            <a:endParaRPr lang="en-US" sz="1400" dirty="0">
              <a:solidFill>
                <a:prstClr val="black"/>
              </a:solidFill>
            </a:endParaRPr>
          </a:p>
        </p:txBody>
      </p:sp>
      <p:sp>
        <p:nvSpPr>
          <p:cNvPr id="7" name="Rectangle 73"/>
          <p:cNvSpPr>
            <a:spLocks noChangeArrowheads="1"/>
          </p:cNvSpPr>
          <p:nvPr userDrawn="1"/>
        </p:nvSpPr>
        <p:spPr bwMode="white">
          <a:xfrm>
            <a:off x="6057900" y="6373679"/>
            <a:ext cx="2095500" cy="276999"/>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600" b="1" dirty="0" smtClean="0">
                <a:solidFill>
                  <a:prstClr val="black"/>
                </a:solidFill>
                <a:latin typeface="Arial" panose="020B0604020202020204" pitchFamily="34" charset="0"/>
                <a:cs typeface="Arial" panose="020B0604020202020204" pitchFamily="34" charset="0"/>
              </a:rPr>
              <a:t>SEI CPS-ULS Autonomy Tutorial Series</a:t>
            </a:r>
            <a:endParaRPr lang="en-US" sz="600" b="1" baseline="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b="0" baseline="0" dirty="0" smtClean="0">
                <a:solidFill>
                  <a:prstClr val="black"/>
                </a:solidFill>
                <a:latin typeface="Arial" panose="020B0604020202020204" pitchFamily="34" charset="0"/>
                <a:cs typeface="Arial" panose="020B0604020202020204" pitchFamily="34" charset="0"/>
              </a:rPr>
              <a:t>June 22-23, 2016</a:t>
            </a:r>
            <a:endParaRPr lang="en-US" sz="600" b="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dirty="0" smtClean="0">
                <a:solidFill>
                  <a:prstClr val="black"/>
                </a:solidFill>
                <a:latin typeface="Arial" panose="020B0604020202020204" pitchFamily="34" charset="0"/>
                <a:cs typeface="Arial" panose="020B0604020202020204" pitchFamily="34" charset="0"/>
              </a:rPr>
              <a:t>© 2016 Carnegie Mellon University</a:t>
            </a:r>
            <a:endParaRPr lang="en-US" sz="600" dirty="0">
              <a:solidFill>
                <a:prstClr val="black"/>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59" cstate="print">
            <a:extLst>
              <a:ext uri="{28A0092B-C50C-407E-A947-70E740481C1C}">
                <a14:useLocalDpi xmlns:a14="http://schemas.microsoft.com/office/drawing/2010/main" val="0"/>
              </a:ext>
            </a:extLst>
          </a:blip>
          <a:stretch>
            <a:fillRect/>
          </a:stretch>
        </p:blipFill>
        <p:spPr>
          <a:xfrm>
            <a:off x="317458" y="6431375"/>
            <a:ext cx="5102352" cy="344842"/>
          </a:xfrm>
          <a:prstGeom prst="rect">
            <a:avLst/>
          </a:prstGeom>
        </p:spPr>
      </p:pic>
      <p:sp>
        <p:nvSpPr>
          <p:cNvPr id="9" name="TextBox 8"/>
          <p:cNvSpPr txBox="1"/>
          <p:nvPr userDrawn="1"/>
        </p:nvSpPr>
        <p:spPr>
          <a:xfrm>
            <a:off x="6057899" y="6662079"/>
            <a:ext cx="1943101" cy="61555"/>
          </a:xfrm>
          <a:prstGeom prst="rect">
            <a:avLst/>
          </a:prstGeom>
          <a:noFill/>
        </p:spPr>
        <p:txBody>
          <a:bodyPr wrap="square" lIns="0" tIns="0" rIns="0" bIns="0" rtlCol="0">
            <a:spAutoFit/>
          </a:bodyPr>
          <a:lstStyle/>
          <a:p>
            <a:pPr>
              <a:spcBef>
                <a:spcPts val="1200"/>
              </a:spcBef>
            </a:pPr>
            <a:r>
              <a:rPr lang="en-US" sz="400" dirty="0" smtClean="0">
                <a:solidFill>
                  <a:prstClr val="black"/>
                </a:solidFill>
                <a:latin typeface="Arial" panose="020B0604020202020204" pitchFamily="34" charset="0"/>
                <a:cs typeface="Arial" panose="020B0604020202020204" pitchFamily="34" charset="0"/>
              </a:rPr>
              <a:t>[DISTRIBUTION STATEMENT A] Approved for public release; distribution is unlimited</a:t>
            </a:r>
          </a:p>
        </p:txBody>
      </p:sp>
    </p:spTree>
    <p:extLst>
      <p:ext uri="{BB962C8B-B14F-4D97-AF65-F5344CB8AC3E}">
        <p14:creationId xmlns:p14="http://schemas.microsoft.com/office/powerpoint/2010/main" val="3061571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6" r:id="rId13"/>
    <p:sldLayoutId id="214748380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05"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21" r:id="rId40"/>
    <p:sldLayoutId id="2147483726"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5" r:id="rId55"/>
    <p:sldLayoutId id="2147483750" r:id="rId56"/>
    <p:sldLayoutId id="2147483814" r:id="rId57"/>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600">
          <p15:clr>
            <a:srgbClr val="A4A3A4"/>
          </p15:clr>
        </p15:guide>
        <p15:guide id="27" orient="horz" pos="720">
          <p15:clr>
            <a:srgbClr val="A4A3A4"/>
          </p15:clr>
        </p15:guide>
        <p15:guide id="28" orient="horz" pos="1104">
          <p15:clr>
            <a:srgbClr val="A4A3A4"/>
          </p15:clr>
        </p15:guide>
        <p15:guide id="29" orient="horz" pos="1200">
          <p15:clr>
            <a:srgbClr val="A4A3A4"/>
          </p15:clr>
        </p15:guide>
        <p15:guide id="30" orient="horz" pos="1560">
          <p15:clr>
            <a:srgbClr val="A4A3A4"/>
          </p15:clr>
        </p15:guide>
        <p15:guide id="31" orient="horz" pos="1656">
          <p15:clr>
            <a:srgbClr val="A4A3A4"/>
          </p15:clr>
        </p15:guide>
        <p15:guide id="32" orient="horz" pos="2016">
          <p15:clr>
            <a:srgbClr val="A4A3A4"/>
          </p15:clr>
        </p15:guide>
        <p15:guide id="33" orient="horz" pos="2112">
          <p15:clr>
            <a:srgbClr val="A4A3A4"/>
          </p15:clr>
        </p15:guide>
        <p15:guide id="34" orient="horz" pos="2472">
          <p15:clr>
            <a:srgbClr val="A4A3A4"/>
          </p15:clr>
        </p15:guide>
        <p15:guide id="35" orient="horz" pos="2568">
          <p15:clr>
            <a:srgbClr val="A4A3A4"/>
          </p15:clr>
        </p15:guide>
        <p15:guide id="36" orient="horz" pos="2928">
          <p15:clr>
            <a:srgbClr val="A4A3A4"/>
          </p15:clr>
        </p15:guide>
        <p15:guide id="37" orient="horz" pos="3024">
          <p15:clr>
            <a:srgbClr val="A4A3A4"/>
          </p15:clr>
        </p15:guide>
        <p15:guide id="38" orient="horz" pos="3384">
          <p15:clr>
            <a:srgbClr val="A4A3A4"/>
          </p15:clr>
        </p15:guide>
        <p15:guide id="39" orient="horz" pos="3480">
          <p15:clr>
            <a:srgbClr val="A4A3A4"/>
          </p15:clr>
        </p15:guide>
        <p15:guide id="40" orient="horz" pos="3840">
          <p15:clr>
            <a:srgbClr val="A4A3A4"/>
          </p15:clr>
        </p15:guide>
        <p15:guide id="41" pos="2880">
          <p15:clr>
            <a:srgbClr val="F26B43"/>
          </p15:clr>
        </p15:guide>
        <p15:guide id="4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ChangeArrowheads="1"/>
          </p:cNvSpPr>
          <p:nvPr/>
        </p:nvSpPr>
        <p:spPr bwMode="auto">
          <a:xfrm>
            <a:off x="4181475" y="5726113"/>
            <a:ext cx="184150" cy="396875"/>
          </a:xfrm>
          <a:prstGeom prst="rect">
            <a:avLst/>
          </a:prstGeom>
          <a:noFill/>
          <a:ln w="6350">
            <a:noFill/>
            <a:miter lim="800000"/>
            <a:headEnd/>
            <a:tailEnd/>
          </a:ln>
          <a:effectLst/>
        </p:spPr>
        <p:txBody>
          <a:bodyPr wrap="none" anchor="ctr">
            <a:spAutoFit/>
          </a:bodyPr>
          <a:lstStyle/>
          <a:p>
            <a:endParaRPr lang="en-US" dirty="0">
              <a:solidFill>
                <a:prstClr val="black"/>
              </a:solidFill>
            </a:endParaRPr>
          </a:p>
        </p:txBody>
      </p:sp>
      <p:sp>
        <p:nvSpPr>
          <p:cNvPr id="4" name="Title 3"/>
          <p:cNvSpPr>
            <a:spLocks noGrp="1"/>
          </p:cNvSpPr>
          <p:nvPr>
            <p:ph type="ctrTitle"/>
          </p:nvPr>
        </p:nvSpPr>
        <p:spPr/>
        <p:txBody>
          <a:bodyPr>
            <a:normAutofit/>
          </a:bodyPr>
          <a:lstStyle/>
          <a:p>
            <a:r>
              <a:rPr lang="en-US" dirty="0"/>
              <a:t>Creating </a:t>
            </a:r>
            <a:r>
              <a:rPr lang="en-US" dirty="0" smtClean="0"/>
              <a:t>Distributed Algorithms</a:t>
            </a:r>
            <a:endParaRPr lang="en-US" dirty="0"/>
          </a:p>
        </p:txBody>
      </p:sp>
      <p:sp>
        <p:nvSpPr>
          <p:cNvPr id="2" name="Subtitle 1"/>
          <p:cNvSpPr>
            <a:spLocks noGrp="1"/>
          </p:cNvSpPr>
          <p:nvPr>
            <p:ph type="subTitle" idx="1"/>
          </p:nvPr>
        </p:nvSpPr>
        <p:spPr/>
        <p:txBody>
          <a:bodyPr/>
          <a:lstStyle/>
          <a:p>
            <a:r>
              <a:rPr lang="en-US" dirty="0" smtClean="0"/>
              <a:t>James Edmondson</a:t>
            </a:r>
            <a:endParaRPr lang="en-US" dirty="0"/>
          </a:p>
        </p:txBody>
      </p:sp>
    </p:spTree>
    <p:extLst>
      <p:ext uri="{BB962C8B-B14F-4D97-AF65-F5344CB8AC3E}">
        <p14:creationId xmlns:p14="http://schemas.microsoft.com/office/powerpoint/2010/main" val="11290975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Understand what has been generated</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platforms</a:t>
            </a:r>
            <a:r>
              <a:rPr lang="en-US" sz="1800" dirty="0" smtClean="0"/>
              <a:t> and </a:t>
            </a:r>
            <a:r>
              <a:rPr lang="en-US" sz="1800" b="1" dirty="0" smtClean="0"/>
              <a:t>self information </a:t>
            </a:r>
            <a:r>
              <a:rPr lang="en-US" sz="1800" dirty="0" smtClean="0"/>
              <a:t>that are </a:t>
            </a:r>
            <a:r>
              <a:rPr lang="en-US" sz="1800" b="1" dirty="0" smtClean="0"/>
              <a:t>ready-to-use</a:t>
            </a:r>
            <a:r>
              <a:rPr lang="en-US" sz="1800" dirty="0" smtClean="0"/>
              <a:t> </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2" name="Rectangle 31"/>
          <p:cNvSpPr/>
          <p:nvPr/>
        </p:nvSpPr>
        <p:spPr>
          <a:xfrm>
            <a:off x="2126818" y="2181178"/>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279218" y="2447182"/>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812535" y="1818576"/>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6767449" y="4223589"/>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6836849" y="3886200"/>
            <a:ext cx="768800" cy="338554"/>
          </a:xfrm>
          <a:prstGeom prst="rect">
            <a:avLst/>
          </a:prstGeom>
        </p:spPr>
        <p:txBody>
          <a:bodyPr wrap="none">
            <a:spAutoFit/>
          </a:bodyPr>
          <a:lstStyle/>
          <a:p>
            <a:pPr marL="684213" lvl="1" indent="-342900"/>
            <a:r>
              <a:rPr lang="en-US" sz="1600" b="1" dirty="0" err="1" smtClean="0"/>
              <a:t>src</a:t>
            </a:r>
            <a:endParaRPr lang="en-US" sz="1600" b="1" dirty="0"/>
          </a:p>
        </p:txBody>
      </p:sp>
      <p:sp>
        <p:nvSpPr>
          <p:cNvPr id="21" name="TextBox 20"/>
          <p:cNvSpPr txBox="1"/>
          <p:nvPr/>
        </p:nvSpPr>
        <p:spPr>
          <a:xfrm>
            <a:off x="4800198" y="2047176"/>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22" name="TextBox 21"/>
          <p:cNvSpPr txBox="1"/>
          <p:nvPr/>
        </p:nvSpPr>
        <p:spPr>
          <a:xfrm>
            <a:off x="4800198" y="2580576"/>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23" name="TextBox 22"/>
          <p:cNvSpPr txBox="1"/>
          <p:nvPr/>
        </p:nvSpPr>
        <p:spPr>
          <a:xfrm>
            <a:off x="4800198" y="3125644"/>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24" name="TextBox 23"/>
          <p:cNvSpPr txBox="1"/>
          <p:nvPr/>
        </p:nvSpPr>
        <p:spPr>
          <a:xfrm>
            <a:off x="513658" y="2232904"/>
            <a:ext cx="996811"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platform</a:t>
            </a:r>
            <a:endParaRPr lang="en-US" dirty="0">
              <a:solidFill>
                <a:schemeClr val="bg1"/>
              </a:solidFill>
            </a:endParaRPr>
          </a:p>
        </p:txBody>
      </p:sp>
      <p:cxnSp>
        <p:nvCxnSpPr>
          <p:cNvPr id="25" name="Straight Arrow Connector 24"/>
          <p:cNvCxnSpPr>
            <a:stCxn id="21" idx="1"/>
          </p:cNvCxnSpPr>
          <p:nvPr/>
        </p:nvCxnSpPr>
        <p:spPr>
          <a:xfrm flipH="1">
            <a:off x="4051764" y="2231842"/>
            <a:ext cx="748434" cy="472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2" idx="1"/>
          </p:cNvCxnSpPr>
          <p:nvPr/>
        </p:nvCxnSpPr>
        <p:spPr>
          <a:xfrm flipH="1">
            <a:off x="4051764" y="2765242"/>
            <a:ext cx="748434" cy="208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1"/>
          </p:cNvCxnSpPr>
          <p:nvPr/>
        </p:nvCxnSpPr>
        <p:spPr>
          <a:xfrm flipH="1">
            <a:off x="4051764" y="3310310"/>
            <a:ext cx="7484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41173" y="1719422"/>
            <a:ext cx="1676400" cy="2004153"/>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93574" y="2144955"/>
            <a:ext cx="1305899" cy="584553"/>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Ready to use</a:t>
            </a:r>
            <a:endParaRPr lang="en-US" dirty="0">
              <a:solidFill>
                <a:schemeClr val="bg1"/>
              </a:solidFill>
            </a:endParaRPr>
          </a:p>
        </p:txBody>
      </p:sp>
      <p:sp>
        <p:nvSpPr>
          <p:cNvPr id="42" name="Rectangle 41"/>
          <p:cNvSpPr/>
          <p:nvPr/>
        </p:nvSpPr>
        <p:spPr>
          <a:xfrm>
            <a:off x="6893573" y="2824106"/>
            <a:ext cx="1305899" cy="6750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Needs editing</a:t>
            </a:r>
            <a:endParaRPr lang="en-US" dirty="0">
              <a:solidFill>
                <a:schemeClr val="tx1"/>
              </a:solidFill>
            </a:endParaRPr>
          </a:p>
        </p:txBody>
      </p:sp>
      <p:sp>
        <p:nvSpPr>
          <p:cNvPr id="43" name="TextBox 42"/>
          <p:cNvSpPr txBox="1"/>
          <p:nvPr/>
        </p:nvSpPr>
        <p:spPr>
          <a:xfrm>
            <a:off x="7096354" y="1719422"/>
            <a:ext cx="864019" cy="369332"/>
          </a:xfrm>
          <a:prstGeom prst="rect">
            <a:avLst/>
          </a:prstGeom>
          <a:noFill/>
        </p:spPr>
        <p:txBody>
          <a:bodyPr wrap="none" rtlCol="0">
            <a:spAutoFit/>
          </a:bodyPr>
          <a:lstStyle/>
          <a:p>
            <a:r>
              <a:rPr lang="en-US" dirty="0" smtClean="0"/>
              <a:t>Legend</a:t>
            </a:r>
            <a:endParaRPr lang="en-US" dirty="0"/>
          </a:p>
        </p:txBody>
      </p:sp>
      <p:sp>
        <p:nvSpPr>
          <p:cNvPr id="44" name="TextBox 43"/>
          <p:cNvSpPr txBox="1"/>
          <p:nvPr/>
        </p:nvSpPr>
        <p:spPr>
          <a:xfrm>
            <a:off x="994453" y="2729508"/>
            <a:ext cx="513282"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self</a:t>
            </a:r>
            <a:endParaRPr lang="en-US" dirty="0">
              <a:solidFill>
                <a:schemeClr val="bg1"/>
              </a:solidFill>
            </a:endParaRPr>
          </a:p>
        </p:txBody>
      </p:sp>
      <p:sp>
        <p:nvSpPr>
          <p:cNvPr id="45" name="TextBox 44"/>
          <p:cNvSpPr txBox="1"/>
          <p:nvPr/>
        </p:nvSpPr>
        <p:spPr>
          <a:xfrm>
            <a:off x="703540" y="3226112"/>
            <a:ext cx="804195"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agents</a:t>
            </a:r>
            <a:endParaRPr lang="en-US" dirty="0">
              <a:solidFill>
                <a:schemeClr val="bg1"/>
              </a:solidFill>
            </a:endParaRPr>
          </a:p>
        </p:txBody>
      </p:sp>
      <p:cxnSp>
        <p:nvCxnSpPr>
          <p:cNvPr id="46" name="Straight Arrow Connector 45"/>
          <p:cNvCxnSpPr>
            <a:stCxn id="24" idx="3"/>
          </p:cNvCxnSpPr>
          <p:nvPr/>
        </p:nvCxnSpPr>
        <p:spPr>
          <a:xfrm>
            <a:off x="1510469" y="2417570"/>
            <a:ext cx="549632" cy="180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4" idx="3"/>
          </p:cNvCxnSpPr>
          <p:nvPr/>
        </p:nvCxnSpPr>
        <p:spPr>
          <a:xfrm>
            <a:off x="1507735" y="2914174"/>
            <a:ext cx="522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3"/>
          </p:cNvCxnSpPr>
          <p:nvPr/>
        </p:nvCxnSpPr>
        <p:spPr>
          <a:xfrm flipV="1">
            <a:off x="1507735" y="3230766"/>
            <a:ext cx="522937" cy="180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442044" y="1403946"/>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methods</a:t>
            </a:r>
            <a:r>
              <a:rPr lang="en-US" sz="1800" dirty="0" smtClean="0"/>
              <a:t> that </a:t>
            </a:r>
            <a:r>
              <a:rPr lang="en-US" sz="1800" b="1" dirty="0" smtClean="0"/>
              <a:t>need to be implemented</a:t>
            </a:r>
          </a:p>
        </p:txBody>
      </p:sp>
      <p:sp>
        <p:nvSpPr>
          <p:cNvPr id="55" name="Content Placeholder 3"/>
          <p:cNvSpPr txBox="1">
            <a:spLocks/>
          </p:cNvSpPr>
          <p:nvPr/>
        </p:nvSpPr>
        <p:spPr>
          <a:xfrm>
            <a:off x="299232" y="3962400"/>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The</a:t>
            </a:r>
            <a:r>
              <a:rPr lang="en-US" sz="1800" b="1" dirty="0" smtClean="0"/>
              <a:t> controller adds </a:t>
            </a:r>
            <a:r>
              <a:rPr lang="en-US" sz="1800" dirty="0" smtClean="0"/>
              <a:t>the</a:t>
            </a:r>
            <a:r>
              <a:rPr lang="en-US" sz="1800" b="1" dirty="0" smtClean="0"/>
              <a:t> “vote” algorithm factory</a:t>
            </a:r>
          </a:p>
        </p:txBody>
      </p:sp>
      <p:sp>
        <p:nvSpPr>
          <p:cNvPr id="56" name="Content Placeholder 3"/>
          <p:cNvSpPr txBox="1">
            <a:spLocks/>
          </p:cNvSpPr>
          <p:nvPr/>
        </p:nvSpPr>
        <p:spPr>
          <a:xfrm>
            <a:off x="318304" y="4334958"/>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call “vote” algorithm remotely</a:t>
            </a:r>
          </a:p>
        </p:txBody>
      </p:sp>
      <p:sp>
        <p:nvSpPr>
          <p:cNvPr id="57" name="Content Placeholder 3"/>
          <p:cNvSpPr txBox="1">
            <a:spLocks/>
          </p:cNvSpPr>
          <p:nvPr/>
        </p:nvSpPr>
        <p:spPr>
          <a:xfrm>
            <a:off x="381000" y="4683612"/>
            <a:ext cx="6096000" cy="71710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a:t>a</a:t>
            </a:r>
            <a:r>
              <a:rPr lang="en-US" sz="1600" b="1" dirty="0" smtClean="0"/>
              <a:t>gent.{.id}.algorithm = “vote”</a:t>
            </a:r>
          </a:p>
          <a:p>
            <a:pPr marL="684213" lvl="1" indent="-342900"/>
            <a:r>
              <a:rPr lang="en-US" sz="1600" b="1" dirty="0" err="1" smtClean="0"/>
              <a:t>swarm.algorithm</a:t>
            </a:r>
            <a:r>
              <a:rPr lang="en-US" sz="1600" b="1" dirty="0" smtClean="0"/>
              <a:t> = “vote”</a:t>
            </a:r>
          </a:p>
        </p:txBody>
      </p:sp>
      <p:sp>
        <p:nvSpPr>
          <p:cNvPr id="58" name="Content Placeholder 3"/>
          <p:cNvSpPr txBox="1">
            <a:spLocks/>
          </p:cNvSpPr>
          <p:nvPr/>
        </p:nvSpPr>
        <p:spPr>
          <a:xfrm>
            <a:off x="386936" y="5257800"/>
            <a:ext cx="6096000" cy="89561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specify algorithm in sim folder</a:t>
            </a:r>
          </a:p>
          <a:p>
            <a:pPr marL="684213" lvl="1" indent="-342900"/>
            <a:r>
              <a:rPr lang="en-US" sz="1600" b="1" dirty="0" smtClean="0"/>
              <a:t>Simply edit the agent.*.mf files</a:t>
            </a:r>
          </a:p>
          <a:p>
            <a:pPr marL="684213" lvl="1" indent="-342900"/>
            <a:r>
              <a:rPr lang="en-US" sz="1600" b="1" dirty="0" smtClean="0"/>
              <a:t>Can also specify “--algorithm vote” to gpc.pl</a:t>
            </a:r>
          </a:p>
        </p:txBody>
      </p:sp>
      <p:sp>
        <p:nvSpPr>
          <p:cNvPr id="59" name="Rectangle 58"/>
          <p:cNvSpPr/>
          <p:nvPr/>
        </p:nvSpPr>
        <p:spPr>
          <a:xfrm>
            <a:off x="6893573" y="5200497"/>
            <a:ext cx="827791" cy="338554"/>
          </a:xfrm>
          <a:prstGeom prst="rect">
            <a:avLst/>
          </a:prstGeom>
        </p:spPr>
        <p:txBody>
          <a:bodyPr wrap="none">
            <a:spAutoFit/>
          </a:bodyPr>
          <a:lstStyle/>
          <a:p>
            <a:pPr marL="684213" lvl="1" indent="-342900"/>
            <a:r>
              <a:rPr lang="en-US" sz="1600" b="1" dirty="0" smtClean="0"/>
              <a:t>sim</a:t>
            </a:r>
            <a:endParaRPr lang="en-US" sz="1600" b="1" dirty="0"/>
          </a:p>
        </p:txBody>
      </p:sp>
      <p:sp>
        <p:nvSpPr>
          <p:cNvPr id="60" name="Rectangle 59"/>
          <p:cNvSpPr/>
          <p:nvPr/>
        </p:nvSpPr>
        <p:spPr>
          <a:xfrm>
            <a:off x="7015525" y="5483140"/>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chemeClr val="tx1"/>
                </a:solidFill>
              </a:rPr>
              <a:t>a</a:t>
            </a:r>
            <a:r>
              <a:rPr lang="en-US" sz="1400" dirty="0" smtClean="0">
                <a:solidFill>
                  <a:schemeClr val="tx1"/>
                </a:solidFill>
              </a:rPr>
              <a:t>gent.0.mf</a:t>
            </a:r>
            <a:endParaRPr lang="en-US" sz="1400" dirty="0">
              <a:solidFill>
                <a:schemeClr val="tx1"/>
              </a:solidFill>
            </a:endParaRPr>
          </a:p>
        </p:txBody>
      </p:sp>
      <p:sp>
        <p:nvSpPr>
          <p:cNvPr id="62" name="Rectangle 61"/>
          <p:cNvSpPr/>
          <p:nvPr/>
        </p:nvSpPr>
        <p:spPr>
          <a:xfrm>
            <a:off x="7297449" y="5759201"/>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agent.1.mf</a:t>
            </a:r>
            <a:endParaRPr lang="en-US" sz="1400" dirty="0">
              <a:solidFill>
                <a:schemeClr val="tx1"/>
              </a:solidFill>
            </a:endParaRPr>
          </a:p>
        </p:txBody>
      </p:sp>
    </p:spTree>
    <p:extLst>
      <p:ext uri="{BB962C8B-B14F-4D97-AF65-F5344CB8AC3E}">
        <p14:creationId xmlns:p14="http://schemas.microsoft.com/office/powerpoint/2010/main" val="180039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2" grpId="0" animBg="1"/>
      <p:bldP spid="33" grpId="0" animBg="1"/>
      <p:bldP spid="34" grpId="0"/>
      <p:bldP spid="36" grpId="0" animBg="1"/>
      <p:bldP spid="37" grpId="0"/>
      <p:bldP spid="21" grpId="0" animBg="1"/>
      <p:bldP spid="22" grpId="0" animBg="1"/>
      <p:bldP spid="23" grpId="0" animBg="1"/>
      <p:bldP spid="24" grpId="0" animBg="1"/>
      <p:bldP spid="39" grpId="0" animBg="1"/>
      <p:bldP spid="40" grpId="0" animBg="1"/>
      <p:bldP spid="42" grpId="0" animBg="1"/>
      <p:bldP spid="43" grpId="0"/>
      <p:bldP spid="44" grpId="0" animBg="1"/>
      <p:bldP spid="45" grpId="0" animBg="1"/>
      <p:bldP spid="54" grpId="0"/>
      <p:bldP spid="55" grpId="0"/>
      <p:bldP spid="56" grpId="0"/>
      <p:bldP spid="57" grpId="0"/>
      <p:bldP spid="58" grpId="0"/>
      <p:bldP spid="59" grpId="0"/>
      <p:bldP spid="60"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fill in the blanks of our algorithm by </a:t>
            </a:r>
            <a:r>
              <a:rPr lang="en-US" sz="1800" b="1" dirty="0" smtClean="0"/>
              <a:t>outlining what we want</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50" name="TextBox 49"/>
          <p:cNvSpPr txBox="1"/>
          <p:nvPr/>
        </p:nvSpPr>
        <p:spPr>
          <a:xfrm>
            <a:off x="2883444" y="2268894"/>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51" name="TextBox 50"/>
          <p:cNvSpPr txBox="1"/>
          <p:nvPr/>
        </p:nvSpPr>
        <p:spPr>
          <a:xfrm>
            <a:off x="2560471" y="2695366"/>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cxnSp>
        <p:nvCxnSpPr>
          <p:cNvPr id="53" name="Straight Arrow Connector 52"/>
          <p:cNvCxnSpPr>
            <a:stCxn id="49" idx="3"/>
            <a:endCxn id="63" idx="1"/>
          </p:cNvCxnSpPr>
          <p:nvPr/>
        </p:nvCxnSpPr>
        <p:spPr>
          <a:xfrm flipV="1">
            <a:off x="3475273" y="2026513"/>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846873" y="1852449"/>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Lowest id in group “allies” is leader</a:t>
            </a:r>
            <a:endParaRPr lang="en-US" sz="1400" dirty="0">
              <a:solidFill>
                <a:schemeClr val="tx1"/>
              </a:solidFill>
            </a:endParaRPr>
          </a:p>
        </p:txBody>
      </p:sp>
      <p:sp>
        <p:nvSpPr>
          <p:cNvPr id="64" name="Rectangle 63"/>
          <p:cNvSpPr/>
          <p:nvPr/>
        </p:nvSpPr>
        <p:spPr>
          <a:xfrm>
            <a:off x="4846873" y="2422036"/>
            <a:ext cx="3230327" cy="5497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Assign variable “agent.{.id}.leader” with your vote</a:t>
            </a:r>
            <a:endParaRPr lang="en-US" sz="1400" dirty="0">
              <a:solidFill>
                <a:schemeClr val="tx1"/>
              </a:solidFill>
            </a:endParaRPr>
          </a:p>
        </p:txBody>
      </p:sp>
      <p:cxnSp>
        <p:nvCxnSpPr>
          <p:cNvPr id="65" name="Straight Arrow Connector 64"/>
          <p:cNvCxnSpPr>
            <a:stCxn id="63" idx="2"/>
            <a:endCxn id="64" idx="0"/>
          </p:cNvCxnSpPr>
          <p:nvPr/>
        </p:nvCxnSpPr>
        <p:spPr>
          <a:xfrm>
            <a:off x="6462037" y="2200577"/>
            <a:ext cx="0" cy="2214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7" idx="1"/>
          </p:cNvCxnSpPr>
          <p:nvPr/>
        </p:nvCxnSpPr>
        <p:spPr>
          <a:xfrm flipV="1">
            <a:off x="3475273" y="24167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846873" y="22426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Do nothing. Future, may plan next round.</a:t>
            </a:r>
            <a:endParaRPr lang="en-US" sz="1400" dirty="0">
              <a:solidFill>
                <a:schemeClr val="tx1"/>
              </a:solidFill>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866" y="4488928"/>
            <a:ext cx="668062" cy="411646"/>
          </a:xfrm>
          <a:prstGeom prst="rect">
            <a:avLst/>
          </a:prstGeom>
          <a:noFill/>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297" y="3766384"/>
            <a:ext cx="668062" cy="411646"/>
          </a:xfrm>
          <a:prstGeom prst="rect">
            <a:avLst/>
          </a:prstGeom>
          <a:noFill/>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867" y="3766384"/>
            <a:ext cx="668062" cy="411646"/>
          </a:xfrm>
          <a:prstGeom prst="rect">
            <a:avLst/>
          </a:prstGeom>
          <a:noFill/>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593" y="3770346"/>
            <a:ext cx="668062" cy="411646"/>
          </a:xfrm>
          <a:prstGeom prst="rect">
            <a:avLst/>
          </a:prstGeom>
          <a:noFill/>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55" y="4488928"/>
            <a:ext cx="668062" cy="411646"/>
          </a:xfrm>
          <a:prstGeom prst="rect">
            <a:avLst/>
          </a:prstGeom>
          <a:noFill/>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0796" y="5207510"/>
            <a:ext cx="668062" cy="411646"/>
          </a:xfrm>
          <a:prstGeom prst="rect">
            <a:avLst/>
          </a:prstGeom>
          <a:noFill/>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5465" y="5207510"/>
            <a:ext cx="668062" cy="411646"/>
          </a:xfrm>
          <a:prstGeom prst="rect">
            <a:avLst/>
          </a:prstGeom>
          <a:noFill/>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5181600"/>
            <a:ext cx="668062" cy="411646"/>
          </a:xfrm>
          <a:prstGeom prst="rect">
            <a:avLst/>
          </a:prstGeom>
          <a:noFill/>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4488928"/>
            <a:ext cx="668062" cy="411646"/>
          </a:xfrm>
          <a:prstGeom prst="rect">
            <a:avLst/>
          </a:prstGeom>
          <a:noFill/>
        </p:spPr>
      </p:pic>
      <p:sp>
        <p:nvSpPr>
          <p:cNvPr id="86" name="TextBox 85"/>
          <p:cNvSpPr txBox="1"/>
          <p:nvPr/>
        </p:nvSpPr>
        <p:spPr>
          <a:xfrm>
            <a:off x="1529255" y="3947575"/>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87" name="TextBox 86"/>
          <p:cNvSpPr txBox="1"/>
          <p:nvPr/>
        </p:nvSpPr>
        <p:spPr>
          <a:xfrm>
            <a:off x="2562867" y="3961323"/>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88" name="TextBox 87"/>
          <p:cNvSpPr txBox="1"/>
          <p:nvPr/>
        </p:nvSpPr>
        <p:spPr>
          <a:xfrm>
            <a:off x="3629593" y="3984818"/>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89" name="TextBox 88"/>
          <p:cNvSpPr txBox="1"/>
          <p:nvPr/>
        </p:nvSpPr>
        <p:spPr>
          <a:xfrm>
            <a:off x="2587866" y="4654353"/>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90" name="TextBox 89"/>
          <p:cNvSpPr txBox="1"/>
          <p:nvPr/>
        </p:nvSpPr>
        <p:spPr>
          <a:xfrm>
            <a:off x="3616455" y="4654352"/>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91" name="TextBox 90"/>
          <p:cNvSpPr txBox="1"/>
          <p:nvPr/>
        </p:nvSpPr>
        <p:spPr>
          <a:xfrm>
            <a:off x="3624338" y="5372935"/>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92" name="TextBox 91"/>
          <p:cNvSpPr txBox="1"/>
          <p:nvPr/>
        </p:nvSpPr>
        <p:spPr>
          <a:xfrm>
            <a:off x="2583911" y="5372935"/>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93" name="TextBox 92"/>
          <p:cNvSpPr txBox="1"/>
          <p:nvPr/>
        </p:nvSpPr>
        <p:spPr>
          <a:xfrm>
            <a:off x="1529255" y="5372935"/>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94" name="TextBox 93"/>
          <p:cNvSpPr txBox="1"/>
          <p:nvPr/>
        </p:nvSpPr>
        <p:spPr>
          <a:xfrm>
            <a:off x="1529255" y="4654352"/>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cxnSp>
        <p:nvCxnSpPr>
          <p:cNvPr id="95" name="Straight Arrow Connector 94"/>
          <p:cNvCxnSpPr>
            <a:endCxn id="96" idx="1"/>
          </p:cNvCxnSpPr>
          <p:nvPr/>
        </p:nvCxnSpPr>
        <p:spPr>
          <a:xfrm flipV="1">
            <a:off x="3476298" y="28739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47898" y="26998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Move to a location around leader</a:t>
            </a:r>
            <a:endParaRPr lang="en-US" sz="1400" dirty="0">
              <a:solidFill>
                <a:schemeClr val="tx1"/>
              </a:solidFill>
            </a:endParaRPr>
          </a:p>
        </p:txBody>
      </p:sp>
      <p:sp>
        <p:nvSpPr>
          <p:cNvPr id="97" name="Content Placeholder 3"/>
          <p:cNvSpPr txBox="1">
            <a:spLocks/>
          </p:cNvSpPr>
          <p:nvPr/>
        </p:nvSpPr>
        <p:spPr>
          <a:xfrm>
            <a:off x="4562692" y="3657600"/>
            <a:ext cx="3819308" cy="2133239"/>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b="1" dirty="0" smtClean="0"/>
              <a:t>Location based on sorted ranking </a:t>
            </a:r>
            <a:r>
              <a:rPr lang="en-US" sz="1600" dirty="0" smtClean="0"/>
              <a:t>in group </a:t>
            </a:r>
          </a:p>
          <a:p>
            <a:pPr marL="342900" indent="-342900">
              <a:buFont typeface="Arial" panose="020B0604020202020204" pitchFamily="34" charset="0"/>
              <a:buChar char="•"/>
            </a:pPr>
            <a:r>
              <a:rPr lang="en-US" sz="1600" b="1" dirty="0" smtClean="0"/>
              <a:t>0</a:t>
            </a:r>
            <a:r>
              <a:rPr lang="en-US" sz="1600" b="1" baseline="30000" dirty="0" smtClean="0"/>
              <a:t>th</a:t>
            </a:r>
            <a:r>
              <a:rPr lang="en-US" sz="1600" b="1" dirty="0"/>
              <a:t> </a:t>
            </a:r>
            <a:r>
              <a:rPr lang="en-US" sz="1600" b="1" dirty="0" smtClean="0"/>
              <a:t>ranking is leader at center position</a:t>
            </a:r>
            <a:endParaRPr lang="en-US" sz="1600" dirty="0" smtClean="0"/>
          </a:p>
          <a:p>
            <a:pPr marL="342900" indent="-342900">
              <a:buFont typeface="Arial" panose="020B0604020202020204" pitchFamily="34" charset="0"/>
              <a:buChar char="•"/>
            </a:pPr>
            <a:r>
              <a:rPr lang="en-US" sz="1600" b="1" dirty="0" smtClean="0"/>
              <a:t>1-8</a:t>
            </a:r>
            <a:r>
              <a:rPr lang="en-US" sz="1600" b="1" baseline="30000" dirty="0" smtClean="0"/>
              <a:t>th</a:t>
            </a:r>
            <a:r>
              <a:rPr lang="en-US" sz="1600" b="1" dirty="0" smtClean="0"/>
              <a:t> ranking surrounds leader</a:t>
            </a:r>
          </a:p>
          <a:p>
            <a:pPr marL="342900" indent="-342900">
              <a:buFont typeface="Arial" panose="020B0604020202020204" pitchFamily="34" charset="0"/>
              <a:buChar char="•"/>
            </a:pPr>
            <a:r>
              <a:rPr lang="en-US" sz="1600" b="1" dirty="0" smtClean="0"/>
              <a:t>Any other member stays at current location</a:t>
            </a:r>
          </a:p>
        </p:txBody>
      </p:sp>
    </p:spTree>
    <p:extLst>
      <p:ext uri="{BB962C8B-B14F-4D97-AF65-F5344CB8AC3E}">
        <p14:creationId xmlns:p14="http://schemas.microsoft.com/office/powerpoint/2010/main" val="45419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1" grpId="0" animBg="1"/>
      <p:bldP spid="49" grpId="0" animBg="1"/>
      <p:bldP spid="50" grpId="0" animBg="1"/>
      <p:bldP spid="51" grpId="0" animBg="1"/>
      <p:bldP spid="52" grpId="0"/>
      <p:bldP spid="63" grpId="0" animBg="1"/>
      <p:bldP spid="63" grpId="1" animBg="1"/>
      <p:bldP spid="64" grpId="0" animBg="1"/>
      <p:bldP spid="64" grpId="1" animBg="1"/>
      <p:bldP spid="67" grpId="0" animBg="1"/>
      <p:bldP spid="67" grpId="1" animBg="1"/>
      <p:bldP spid="86" grpId="0" animBg="1"/>
      <p:bldP spid="87" grpId="0" animBg="1"/>
      <p:bldP spid="88" grpId="0" animBg="1"/>
      <p:bldP spid="89" grpId="0" animBg="1"/>
      <p:bldP spid="90" grpId="0" animBg="1"/>
      <p:bldP spid="91" grpId="0" animBg="1"/>
      <p:bldP spid="92" grpId="0" animBg="1"/>
      <p:bldP spid="93" grpId="0" animBg="1"/>
      <p:bldP spid="94" grpId="0" animBg="1"/>
      <p:bldP spid="96" grpId="1" animBg="1"/>
      <p:bldP spid="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err="1" smtClean="0"/>
              <a:t>vote.h</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49" name="TextBox 48"/>
          <p:cNvSpPr txBox="1"/>
          <p:nvPr/>
        </p:nvSpPr>
        <p:spPr>
          <a:xfrm>
            <a:off x="2514600" y="1842174"/>
            <a:ext cx="960673"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3" y="1842174"/>
            <a:ext cx="4604434"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3491490" y="3505200"/>
            <a:ext cx="4572000" cy="2123658"/>
          </a:xfrm>
          <a:prstGeom prst="rect">
            <a:avLst/>
          </a:prstGeom>
        </p:spPr>
        <p:txBody>
          <a:bodyPr>
            <a:spAutoFit/>
          </a:bodyPr>
          <a:lstStyle/>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protected</a:t>
            </a:r>
            <a:r>
              <a:rPr lang="en-US" sz="1200" dirty="0" smtClean="0">
                <a:solidFill>
                  <a:srgbClr val="000000"/>
                </a:solidFill>
                <a:highlight>
                  <a:srgbClr val="FFFFFF"/>
                </a:highlight>
                <a:latin typeface="Consolas" panose="020B0609020204030204" pitchFamily="49" charset="0"/>
              </a:rPr>
              <a:t>:</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group of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GroupBase</a:t>
            </a:r>
            <a:r>
              <a:rPr lang="en-US" sz="1200" dirty="0" smtClean="0">
                <a:solidFill>
                  <a:srgbClr val="2B91AF"/>
                </a:solidFill>
                <a:highlight>
                  <a:srgbClr val="FFFFFF"/>
                </a:highlight>
                <a:latin typeface="Consolas" panose="020B0609020204030204" pitchFamily="49" charset="0"/>
              </a:rPr>
              <a:t> </a:t>
            </a:r>
            <a:r>
              <a:rPr lang="en-US" sz="1200" dirty="0" smtClean="0">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group;</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member list for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AgentVector</a:t>
            </a:r>
            <a:r>
              <a:rPr lang="en-US" sz="1200" dirty="0" smtClean="0">
                <a:solidFill>
                  <a:srgbClr val="000000"/>
                </a:solidFill>
                <a:highlight>
                  <a:srgbClr val="FFFFFF"/>
                </a:highlight>
                <a:latin typeface="Consolas" panose="020B0609020204030204" pitchFamily="49" charset="0"/>
              </a:rPr>
              <a:t> members;</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indicate our vote for the leader</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madara</a:t>
            </a:r>
            <a:r>
              <a:rPr lang="en-US" sz="1200" dirty="0" smtClean="0">
                <a:solidFill>
                  <a:srgbClr val="000000"/>
                </a:solidFill>
                <a:highlight>
                  <a:srgbClr val="FFFFFF"/>
                </a:highlight>
                <a:latin typeface="Consolas" panose="020B0609020204030204" pitchFamily="49" charset="0"/>
              </a:rPr>
              <a:t>::knowledge::containers::String </a:t>
            </a:r>
            <a:r>
              <a:rPr lang="en-US" sz="1200" dirty="0" err="1" smtClean="0">
                <a:solidFill>
                  <a:srgbClr val="000000"/>
                </a:solidFill>
                <a:highlight>
                  <a:srgbClr val="FFFFFF"/>
                </a:highlight>
                <a:latin typeface="Consolas" panose="020B0609020204030204" pitchFamily="49" charset="0"/>
              </a:rPr>
              <a:t>my_leader</a:t>
            </a:r>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3" name="Rectangle 2"/>
          <p:cNvSpPr/>
          <p:nvPr/>
        </p:nvSpPr>
        <p:spPr>
          <a:xfrm>
            <a:off x="3404087" y="2679918"/>
            <a:ext cx="4572000" cy="830997"/>
          </a:xfrm>
          <a:prstGeom prst="rect">
            <a:avLst/>
          </a:prstGeom>
        </p:spPr>
        <p:txBody>
          <a:bodyPr>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vote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endParaRPr lang="en-US" sz="1200" dirty="0"/>
          </a:p>
        </p:txBody>
      </p:sp>
      <p:sp>
        <p:nvSpPr>
          <p:cNvPr id="5" name="Rectangle 4"/>
          <p:cNvSpPr/>
          <p:nvPr/>
        </p:nvSpPr>
        <p:spPr>
          <a:xfrm>
            <a:off x="3578893" y="1928336"/>
            <a:ext cx="4572000" cy="646331"/>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GroupBase.h</a:t>
            </a:r>
            <a:r>
              <a:rPr lang="en-US" sz="1200" dirty="0" smtClean="0">
                <a:solidFill>
                  <a:srgbClr val="A31515"/>
                </a:solidFill>
                <a:highlight>
                  <a:srgbClr val="FFFFFF"/>
                </a:highlight>
                <a:latin typeface="Consolas" panose="020B0609020204030204" pitchFamily="49" charset="0"/>
              </a:rPr>
              <a:t>"</a:t>
            </a: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madara</a:t>
            </a:r>
            <a:r>
              <a:rPr lang="en-US" sz="1200" dirty="0" smtClean="0">
                <a:solidFill>
                  <a:srgbClr val="A31515"/>
                </a:solidFill>
                <a:highlight>
                  <a:srgbClr val="FFFFFF"/>
                </a:highlight>
                <a:latin typeface="Consolas" panose="020B0609020204030204" pitchFamily="49" charset="0"/>
              </a:rPr>
              <a:t>/knowledge/containers/</a:t>
            </a:r>
            <a:r>
              <a:rPr lang="en-US" sz="1200" dirty="0" err="1" smtClean="0">
                <a:solidFill>
                  <a:srgbClr val="A31515"/>
                </a:solidFill>
                <a:highlight>
                  <a:srgbClr val="FFFFFF"/>
                </a:highlight>
                <a:latin typeface="Consolas" panose="020B0609020204030204" pitchFamily="49" charset="0"/>
              </a:rPr>
              <a:t>String.h</a:t>
            </a:r>
            <a:r>
              <a:rPr lang="en-US" sz="1200" dirty="0" smtClean="0">
                <a:solidFill>
                  <a:srgbClr val="A31515"/>
                </a:solidFill>
                <a:highlight>
                  <a:srgbClr val="FFFFFF"/>
                </a:highlight>
                <a:latin typeface="Consolas" panose="020B0609020204030204" pitchFamily="49" charset="0"/>
              </a:rPr>
              <a:t>"</a:t>
            </a:r>
          </a:p>
          <a:p>
            <a:r>
              <a:rPr lang="en-US" sz="1200" dirty="0" smtClean="0">
                <a:solidFill>
                  <a:srgbClr val="A31515"/>
                </a:solidFill>
                <a:highlight>
                  <a:srgbClr val="FFFFFF"/>
                </a:highlight>
                <a:latin typeface="Consolas" panose="020B0609020204030204" pitchFamily="49" charset="0"/>
              </a:rPr>
              <a:t>…</a:t>
            </a:r>
            <a:endParaRPr lang="en-US" sz="1200" dirty="0"/>
          </a:p>
        </p:txBody>
      </p:sp>
      <p:sp>
        <p:nvSpPr>
          <p:cNvPr id="19" name="TextBox 18"/>
          <p:cNvSpPr txBox="1"/>
          <p:nvPr/>
        </p:nvSpPr>
        <p:spPr>
          <a:xfrm>
            <a:off x="1896827" y="2937173"/>
            <a:ext cx="1578446" cy="369332"/>
          </a:xfrm>
          <a:prstGeom prst="rect">
            <a:avLst/>
          </a:prstGeom>
          <a:solidFill>
            <a:srgbClr val="FFFF00"/>
          </a:solidFill>
          <a:ln w="28575">
            <a:solidFill>
              <a:schemeClr val="tx1"/>
            </a:solidFill>
          </a:ln>
        </p:spPr>
        <p:txBody>
          <a:bodyPr wrap="none" rtlCol="0">
            <a:noAutofit/>
          </a:bodyPr>
          <a:lstStyle/>
          <a:p>
            <a:r>
              <a:rPr lang="en-US" dirty="0" smtClean="0"/>
              <a:t>Add protected</a:t>
            </a:r>
            <a:endParaRPr lang="en-US" dirty="0"/>
          </a:p>
        </p:txBody>
      </p:sp>
      <p:sp>
        <p:nvSpPr>
          <p:cNvPr id="20" name="TextBox 19"/>
          <p:cNvSpPr txBox="1"/>
          <p:nvPr/>
        </p:nvSpPr>
        <p:spPr>
          <a:xfrm>
            <a:off x="3505774" y="3311482"/>
            <a:ext cx="4557716" cy="369332"/>
          </a:xfrm>
          <a:prstGeom prst="rect">
            <a:avLst/>
          </a:prstGeom>
          <a:solidFill>
            <a:srgbClr val="FFFF00"/>
          </a:solidFill>
          <a:ln w="28575">
            <a:solidFill>
              <a:schemeClr val="tx1"/>
            </a:solidFill>
          </a:ln>
        </p:spPr>
        <p:txBody>
          <a:bodyPr wrap="none" rtlCol="0">
            <a:noAutofit/>
          </a:bodyPr>
          <a:lstStyle/>
          <a:p>
            <a:r>
              <a:rPr lang="en-US" dirty="0" smtClean="0"/>
              <a:t>Add a protected section and the following </a:t>
            </a:r>
            <a:r>
              <a:rPr lang="en-US" dirty="0" err="1" smtClean="0"/>
              <a:t>vars</a:t>
            </a:r>
            <a:endParaRPr lang="en-US" dirty="0"/>
          </a:p>
        </p:txBody>
      </p:sp>
      <p:sp>
        <p:nvSpPr>
          <p:cNvPr id="21" name="Rectangle 20"/>
          <p:cNvSpPr/>
          <p:nvPr/>
        </p:nvSpPr>
        <p:spPr>
          <a:xfrm>
            <a:off x="3511133" y="3717597"/>
            <a:ext cx="4552358" cy="19112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498521" y="1522221"/>
            <a:ext cx="4557716" cy="314386"/>
          </a:xfrm>
          <a:prstGeom prst="rect">
            <a:avLst/>
          </a:prstGeom>
          <a:solidFill>
            <a:srgbClr val="FFFF00"/>
          </a:solidFill>
          <a:ln w="28575">
            <a:solidFill>
              <a:schemeClr val="tx1"/>
            </a:solidFill>
          </a:ln>
        </p:spPr>
        <p:txBody>
          <a:bodyPr wrap="none" rtlCol="0">
            <a:noAutofit/>
          </a:bodyPr>
          <a:lstStyle/>
          <a:p>
            <a:r>
              <a:rPr lang="en-US" dirty="0" smtClean="0"/>
              <a:t>Add two include files to top of document</a:t>
            </a:r>
            <a:endParaRPr lang="en-US" dirty="0"/>
          </a:p>
        </p:txBody>
      </p:sp>
      <p:sp>
        <p:nvSpPr>
          <p:cNvPr id="23" name="Rectangle 22"/>
          <p:cNvSpPr/>
          <p:nvPr/>
        </p:nvSpPr>
        <p:spPr>
          <a:xfrm>
            <a:off x="3503880" y="1928336"/>
            <a:ext cx="4552358" cy="539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594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smtClean="0"/>
              <a:t>vote.cpp</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548363" y="1763347"/>
            <a:ext cx="18288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1691363" y="1846500"/>
            <a:ext cx="960674"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447714" y="1446757"/>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17" name="TextBox 16"/>
          <p:cNvSpPr txBox="1"/>
          <p:nvPr/>
        </p:nvSpPr>
        <p:spPr>
          <a:xfrm>
            <a:off x="1411477" y="3364468"/>
            <a:ext cx="1240560" cy="369332"/>
          </a:xfrm>
          <a:prstGeom prst="rect">
            <a:avLst/>
          </a:prstGeom>
          <a:solidFill>
            <a:srgbClr val="FFFF00"/>
          </a:solidFill>
          <a:ln w="28575">
            <a:solidFill>
              <a:schemeClr val="tx1"/>
            </a:solidFill>
          </a:ln>
        </p:spPr>
        <p:txBody>
          <a:bodyPr wrap="none" rtlCol="0">
            <a:noAutofit/>
          </a:bodyPr>
          <a:lstStyle/>
          <a:p>
            <a:r>
              <a:rPr lang="en-US" dirty="0" smtClean="0"/>
              <a:t>constructor</a:t>
            </a:r>
            <a:endParaRPr lang="en-US" dirty="0"/>
          </a:p>
        </p:txBody>
      </p:sp>
      <p:sp>
        <p:nvSpPr>
          <p:cNvPr id="63" name="Rectangle 62"/>
          <p:cNvSpPr/>
          <p:nvPr/>
        </p:nvSpPr>
        <p:spPr>
          <a:xfrm>
            <a:off x="2652036" y="1842174"/>
            <a:ext cx="6117581"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2743200" y="1752600"/>
            <a:ext cx="4998720" cy="1200329"/>
          </a:xfrm>
          <a:prstGeom prst="rect">
            <a:avLst/>
          </a:prstGeom>
        </p:spPr>
        <p:txBody>
          <a:bodyPr wrap="square">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GroupFactoryRepository.h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Location.h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CartesianFrame.h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GPSFrame.h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&lt;algorithm&gt;</a:t>
            </a:r>
            <a:endParaRPr lang="en-US" sz="1200" dirty="0">
              <a:solidFill>
                <a:srgbClr val="A31515"/>
              </a:solidFill>
              <a:highlight>
                <a:srgbClr val="FFFFFF"/>
              </a:highlight>
              <a:latin typeface="Consolas" panose="020B0609020204030204" pitchFamily="49" charset="0"/>
            </a:endParaRPr>
          </a:p>
        </p:txBody>
      </p:sp>
      <p:sp>
        <p:nvSpPr>
          <p:cNvPr id="3" name="Rectangle 2"/>
          <p:cNvSpPr/>
          <p:nvPr/>
        </p:nvSpPr>
        <p:spPr>
          <a:xfrm>
            <a:off x="2743200" y="3769694"/>
            <a:ext cx="6172200" cy="1384995"/>
          </a:xfrm>
          <a:prstGeom prst="rect">
            <a:avLst/>
          </a:prstGeom>
        </p:spPr>
        <p:txBody>
          <a:bodyPr wrap="square">
            <a:spAutoFit/>
          </a:bodyPr>
          <a:lstStyle/>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my_leader.set_name</a:t>
            </a:r>
            <a:r>
              <a:rPr lang="en-US" sz="1200" dirty="0" smtClean="0">
                <a:solidFill>
                  <a:srgbClr val="000000"/>
                </a:solidFill>
                <a:highlight>
                  <a:srgbClr val="FFFFFF"/>
                </a:highlight>
                <a:latin typeface="Consolas" panose="020B0609020204030204" pitchFamily="49" charset="0"/>
              </a:rPr>
              <a:t> (self_-&gt;</a:t>
            </a:r>
            <a:r>
              <a:rPr lang="en-US" sz="1200" dirty="0" err="1" smtClean="0">
                <a:solidFill>
                  <a:srgbClr val="000000"/>
                </a:solidFill>
                <a:highlight>
                  <a:srgbClr val="FFFFFF"/>
                </a:highlight>
                <a:latin typeface="Consolas" panose="020B0609020204030204" pitchFamily="49" charset="0"/>
              </a:rPr>
              <a:t>agent.prefix</a:t>
            </a:r>
            <a:r>
              <a:rPr lang="en-US" sz="1200" dirty="0" smtClean="0">
                <a:solidFill>
                  <a:srgbClr val="000000"/>
                </a:solidFill>
                <a:highlight>
                  <a:srgbClr val="FFFFFF"/>
                </a:highlight>
                <a:latin typeface="Consolas" panose="020B0609020204030204" pitchFamily="49" charset="0"/>
              </a:rPr>
              <a:t> + </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.leader</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knowledge);</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a:solidFill>
                  <a:srgbClr val="000000"/>
                </a:solidFill>
                <a:highlight>
                  <a:srgbClr val="FFFFFF"/>
                </a:highlight>
                <a:latin typeface="Consolas" panose="020B0609020204030204" pitchFamily="49" charset="0"/>
              </a:rPr>
              <a:t>::</a:t>
            </a:r>
            <a:r>
              <a:rPr lang="en-US" sz="1200" dirty="0" err="1">
                <a:solidFill>
                  <a:srgbClr val="2B91AF"/>
                </a:solidFill>
                <a:highlight>
                  <a:srgbClr val="FFFFFF"/>
                </a:highlight>
                <a:latin typeface="Consolas" panose="020B0609020204030204" pitchFamily="49" charset="0"/>
              </a:rPr>
              <a:t>GroupFactoryRepository</a:t>
            </a:r>
            <a:r>
              <a:rPr lang="en-US" sz="1200" dirty="0">
                <a:solidFill>
                  <a:srgbClr val="000000"/>
                </a:solidFill>
                <a:highlight>
                  <a:srgbClr val="FFFFFF"/>
                </a:highlight>
                <a:latin typeface="Consolas" panose="020B0609020204030204" pitchFamily="49" charset="0"/>
              </a:rPr>
              <a:t> factory (</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group = </a:t>
            </a:r>
            <a:r>
              <a:rPr lang="en-US" sz="1200" dirty="0" err="1">
                <a:solidFill>
                  <a:srgbClr val="000000"/>
                </a:solidFill>
                <a:highlight>
                  <a:srgbClr val="FFFFFF"/>
                </a:highlight>
                <a:latin typeface="Consolas" panose="020B0609020204030204" pitchFamily="49" charset="0"/>
              </a:rPr>
              <a:t>factory.create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group.allies</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20" name="TextBox 19"/>
          <p:cNvSpPr txBox="1"/>
          <p:nvPr/>
        </p:nvSpPr>
        <p:spPr>
          <a:xfrm>
            <a:off x="2743200" y="1568825"/>
            <a:ext cx="5760719" cy="314386"/>
          </a:xfrm>
          <a:prstGeom prst="rect">
            <a:avLst/>
          </a:prstGeom>
          <a:solidFill>
            <a:srgbClr val="FFFF00"/>
          </a:solidFill>
          <a:ln w="28575">
            <a:solidFill>
              <a:schemeClr val="tx1"/>
            </a:solidFill>
          </a:ln>
        </p:spPr>
        <p:txBody>
          <a:bodyPr wrap="none" rtlCol="0">
            <a:noAutofit/>
          </a:bodyPr>
          <a:lstStyle/>
          <a:p>
            <a:r>
              <a:rPr lang="en-US" dirty="0" smtClean="0"/>
              <a:t>Add five include files to top of document</a:t>
            </a:r>
            <a:endParaRPr lang="en-US" dirty="0"/>
          </a:p>
        </p:txBody>
      </p:sp>
      <p:sp>
        <p:nvSpPr>
          <p:cNvPr id="21" name="Rectangle 20"/>
          <p:cNvSpPr/>
          <p:nvPr/>
        </p:nvSpPr>
        <p:spPr>
          <a:xfrm>
            <a:off x="2743200" y="1928335"/>
            <a:ext cx="5760720" cy="1114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765067" y="3352800"/>
            <a:ext cx="5738851" cy="369332"/>
          </a:xfrm>
          <a:prstGeom prst="rect">
            <a:avLst/>
          </a:prstGeom>
          <a:solidFill>
            <a:srgbClr val="FFFF00"/>
          </a:solidFill>
          <a:ln w="28575">
            <a:solidFill>
              <a:schemeClr val="tx1"/>
            </a:solidFill>
          </a:ln>
        </p:spPr>
        <p:txBody>
          <a:bodyPr wrap="none" rtlCol="0">
            <a:noAutofit/>
          </a:bodyPr>
          <a:lstStyle/>
          <a:p>
            <a:r>
              <a:rPr lang="en-US" dirty="0" smtClean="0"/>
              <a:t>Setup leader vote location and group location</a:t>
            </a:r>
            <a:endParaRPr lang="en-US" dirty="0"/>
          </a:p>
        </p:txBody>
      </p:sp>
      <p:sp>
        <p:nvSpPr>
          <p:cNvPr id="23" name="Rectangle 22"/>
          <p:cNvSpPr/>
          <p:nvPr/>
        </p:nvSpPr>
        <p:spPr>
          <a:xfrm>
            <a:off x="2743200" y="3769694"/>
            <a:ext cx="5867400" cy="13849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58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::analyze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analyze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363928"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54" name="TextBox 53"/>
          <p:cNvSpPr txBox="1"/>
          <p:nvPr/>
        </p:nvSpPr>
        <p:spPr>
          <a:xfrm>
            <a:off x="373109" y="4267200"/>
            <a:ext cx="693691" cy="307777"/>
          </a:xfrm>
          <a:prstGeom prst="rect">
            <a:avLst/>
          </a:prstGeom>
          <a:solidFill>
            <a:srgbClr val="FFFF00"/>
          </a:solidFill>
          <a:ln w="28575">
            <a:solidFill>
              <a:schemeClr val="tx1"/>
            </a:solidFill>
          </a:ln>
        </p:spPr>
        <p:txBody>
          <a:bodyPr wrap="square" rtlCol="0">
            <a:spAutoFit/>
          </a:bodyPr>
          <a:lstStyle/>
          <a:p>
            <a:r>
              <a:rPr lang="en-US" sz="1400" dirty="0" smtClean="0"/>
              <a:t>leader</a:t>
            </a:r>
            <a:endParaRPr lang="en-US" sz="1400" dirty="0"/>
          </a:p>
        </p:txBody>
      </p:sp>
      <p:sp>
        <p:nvSpPr>
          <p:cNvPr id="55" name="TextBox 54"/>
          <p:cNvSpPr txBox="1"/>
          <p:nvPr/>
        </p:nvSpPr>
        <p:spPr>
          <a:xfrm>
            <a:off x="1447800" y="4259826"/>
            <a:ext cx="561363" cy="307777"/>
          </a:xfrm>
          <a:prstGeom prst="rect">
            <a:avLst/>
          </a:prstGeom>
          <a:solidFill>
            <a:srgbClr val="92D050"/>
          </a:solidFill>
          <a:ln w="28575">
            <a:solidFill>
              <a:schemeClr val="tx1"/>
            </a:solidFill>
          </a:ln>
        </p:spPr>
        <p:txBody>
          <a:bodyPr wrap="square" rtlCol="0">
            <a:spAutoFit/>
          </a:bodyPr>
          <a:lstStyle/>
          <a:p>
            <a:r>
              <a:rPr lang="en-US" sz="1400" dirty="0" smtClean="0"/>
              <a:t>vote</a:t>
            </a:r>
            <a:endParaRPr lang="en-US" sz="1400" dirty="0"/>
          </a:p>
        </p:txBody>
      </p:sp>
      <p:sp>
        <p:nvSpPr>
          <p:cNvPr id="56" name="Rectangle 55"/>
          <p:cNvSpPr/>
          <p:nvPr/>
        </p:nvSpPr>
        <p:spPr>
          <a:xfrm>
            <a:off x="2393918" y="4255532"/>
            <a:ext cx="730282" cy="319445"/>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allies</a:t>
            </a:r>
            <a:endParaRPr lang="en-US" sz="1200" dirty="0">
              <a:solidFill>
                <a:schemeClr val="tx1"/>
              </a:solidFill>
            </a:endParaRPr>
          </a:p>
        </p:txBody>
      </p:sp>
      <p:cxnSp>
        <p:nvCxnSpPr>
          <p:cNvPr id="57" name="Straight Arrow Connector 56"/>
          <p:cNvCxnSpPr>
            <a:stCxn id="56" idx="1"/>
            <a:endCxn id="55" idx="3"/>
          </p:cNvCxnSpPr>
          <p:nvPr/>
        </p:nvCxnSpPr>
        <p:spPr>
          <a:xfrm flipH="1" flipV="1">
            <a:off x="2009163" y="4413715"/>
            <a:ext cx="384755" cy="1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1"/>
            <a:endCxn id="54" idx="3"/>
          </p:cNvCxnSpPr>
          <p:nvPr/>
        </p:nvCxnSpPr>
        <p:spPr>
          <a:xfrm flipH="1">
            <a:off x="1066800" y="4413715"/>
            <a:ext cx="381000"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5200" y="1568825"/>
            <a:ext cx="5181600" cy="314386"/>
          </a:xfrm>
          <a:prstGeom prst="rect">
            <a:avLst/>
          </a:prstGeom>
          <a:solidFill>
            <a:srgbClr val="FFFF00"/>
          </a:solidFill>
          <a:ln w="28575">
            <a:solidFill>
              <a:schemeClr val="tx1"/>
            </a:solidFill>
          </a:ln>
        </p:spPr>
        <p:txBody>
          <a:bodyPr wrap="none" rtlCol="0">
            <a:noAutofit/>
          </a:bodyPr>
          <a:lstStyle/>
          <a:p>
            <a:r>
              <a:rPr lang="en-US" dirty="0" smtClean="0"/>
              <a:t>Sort the member listing</a:t>
            </a:r>
            <a:endParaRPr lang="en-US" dirty="0"/>
          </a:p>
        </p:txBody>
      </p:sp>
      <p:sp>
        <p:nvSpPr>
          <p:cNvPr id="3" name="Rectangle 2"/>
          <p:cNvSpPr/>
          <p:nvPr/>
        </p:nvSpPr>
        <p:spPr>
          <a:xfrm>
            <a:off x="3505199" y="1990981"/>
            <a:ext cx="4572000" cy="3600986"/>
          </a:xfrm>
          <a:prstGeom prst="rect">
            <a:avLst/>
          </a:prstGeom>
        </p:spPr>
        <p:txBody>
          <a:bodyPr>
            <a:spAutoFit/>
          </a:bodyPr>
          <a:lstStyle/>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sync the group with current group state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group-&gt;sync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retrieve the member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a:t>
            </a:r>
            <a:r>
              <a:rPr lang="en-US" sz="1200" dirty="0" err="1">
                <a:solidFill>
                  <a:srgbClr val="000000"/>
                </a:solidFill>
                <a:highlight>
                  <a:srgbClr val="FFFFFF"/>
                </a:highlight>
                <a:latin typeface="Consolas" panose="020B0609020204030204" pitchFamily="49" charset="0"/>
              </a:rPr>
              <a:t>get_members</a:t>
            </a:r>
            <a:r>
              <a:rPr lang="en-US" sz="1200" dirty="0">
                <a:solidFill>
                  <a:srgbClr val="000000"/>
                </a:solidFill>
                <a:highlight>
                  <a:srgbClr val="FFFFFF"/>
                </a:highlight>
                <a:latin typeface="Consolas" panose="020B0609020204030204" pitchFamily="49" charset="0"/>
              </a:rPr>
              <a:t> (members);</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sort the members</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std</a:t>
            </a:r>
            <a:r>
              <a:rPr lang="en-US" sz="1200" dirty="0">
                <a:solidFill>
                  <a:srgbClr val="000000"/>
                </a:solidFill>
                <a:highlight>
                  <a:srgbClr val="FFFFFF"/>
                </a:highlight>
                <a:latin typeface="Consolas" panose="020B0609020204030204" pitchFamily="49" charset="0"/>
              </a:rPr>
              <a:t>::sort (</a:t>
            </a:r>
            <a:r>
              <a:rPr lang="en-US" sz="1200" dirty="0" err="1">
                <a:solidFill>
                  <a:srgbClr val="000000"/>
                </a:solidFill>
                <a:highlight>
                  <a:srgbClr val="FFFFFF"/>
                </a:highlight>
                <a:latin typeface="Consolas" panose="020B0609020204030204" pitchFamily="49" charset="0"/>
              </a:rPr>
              <a:t>members.begin</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members.end</a:t>
            </a:r>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members.size</a:t>
            </a:r>
            <a:r>
              <a:rPr lang="en-US" sz="1200" dirty="0">
                <a:solidFill>
                  <a:srgbClr val="000000"/>
                </a:solidFill>
                <a:highlight>
                  <a:srgbClr val="FFFFFF"/>
                </a:highlight>
                <a:latin typeface="Consolas" panose="020B0609020204030204" pitchFamily="49" charset="0"/>
              </a:rPr>
              <a:t> () &gt; 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leader is first member in the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members[0];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error, can't vote for anyone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endParaRPr lang="en-US" sz="1200" dirty="0"/>
          </a:p>
        </p:txBody>
      </p:sp>
      <p:sp>
        <p:nvSpPr>
          <p:cNvPr id="23" name="Rectangle 22"/>
          <p:cNvSpPr/>
          <p:nvPr/>
        </p:nvSpPr>
        <p:spPr>
          <a:xfrm>
            <a:off x="3505200" y="1928337"/>
            <a:ext cx="5181600" cy="1653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535127" y="3266010"/>
            <a:ext cx="5181600" cy="385900"/>
          </a:xfrm>
          <a:prstGeom prst="rect">
            <a:avLst/>
          </a:prstGeom>
          <a:solidFill>
            <a:srgbClr val="FFFF00"/>
          </a:solidFill>
          <a:ln w="28575">
            <a:solidFill>
              <a:schemeClr val="tx1"/>
            </a:solidFill>
          </a:ln>
        </p:spPr>
        <p:txBody>
          <a:bodyPr wrap="none" rtlCol="0">
            <a:noAutofit/>
          </a:bodyPr>
          <a:lstStyle/>
          <a:p>
            <a:r>
              <a:rPr lang="en-US" dirty="0" smtClean="0"/>
              <a:t>Cast this agent’s vote for leader</a:t>
            </a:r>
            <a:endParaRPr lang="en-US" dirty="0"/>
          </a:p>
        </p:txBody>
      </p:sp>
      <p:sp>
        <p:nvSpPr>
          <p:cNvPr id="26" name="Rectangle 25"/>
          <p:cNvSpPr/>
          <p:nvPr/>
        </p:nvSpPr>
        <p:spPr>
          <a:xfrm>
            <a:off x="3535127" y="3625522"/>
            <a:ext cx="5181600" cy="20290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27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22" grpId="0" animBg="1"/>
      <p:bldP spid="22" grpId="1" animBg="1"/>
      <p:bldP spid="3" grpId="0"/>
      <p:bldP spid="23" grpId="0" animBg="1"/>
      <p:bldP spid="23" grpId="1" animBg="1"/>
      <p:bldP spid="25" grpId="0" animBg="1"/>
      <p:bldP spid="25" grpId="1" animBg="1"/>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28800"/>
            <a:ext cx="55163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811"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42"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0812"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538"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4400"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741"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410"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273561"/>
            <a:ext cx="668062" cy="411646"/>
          </a:xfrm>
          <a:prstGeom prst="rect">
            <a:avLst/>
          </a:prstGeom>
          <a:noFill/>
        </p:spPr>
      </p:pic>
      <p:sp>
        <p:nvSpPr>
          <p:cNvPr id="25" name="TextBox 24"/>
          <p:cNvSpPr txBox="1"/>
          <p:nvPr/>
        </p:nvSpPr>
        <p:spPr>
          <a:xfrm>
            <a:off x="457200"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90812"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57538"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515811"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44400"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52283"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511856"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57200"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57200"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60927" y="1905000"/>
            <a:ext cx="5354473" cy="2862322"/>
          </a:xfrm>
          <a:prstGeom prst="rect">
            <a:avLst/>
          </a:prstGeom>
        </p:spPr>
        <p:txBody>
          <a:bodyPr wrap="square">
            <a:spAutoFit/>
          </a:bodyPr>
          <a:lstStyle/>
          <a:p>
            <a:r>
              <a:rPr lang="en-US" sz="1200" dirty="0" smtClean="0">
                <a:highlight>
                  <a:srgbClr val="FFFFFF"/>
                </a:highlight>
                <a:latin typeface="Consolas" panose="020B0609020204030204" pitchFamily="49" charset="0"/>
              </a:rPr>
              <a:t>if (</a:t>
            </a:r>
            <a:r>
              <a:rPr lang="en-US" sz="1200" dirty="0" err="1" smtClean="0">
                <a:highlight>
                  <a:srgbClr val="FFFFFF"/>
                </a:highlight>
                <a:latin typeface="Consolas" panose="020B0609020204030204" pitchFamily="49" charset="0"/>
              </a:rPr>
              <a:t>members.size</a:t>
            </a:r>
            <a:r>
              <a:rPr lang="en-US" sz="1200" dirty="0" smtClean="0">
                <a:highlight>
                  <a:srgbClr val="FFFFFF"/>
                </a:highlight>
                <a:latin typeface="Consolas" panose="020B0609020204030204" pitchFamily="49" charset="0"/>
              </a:rPr>
              <a:t> () &gt; 0)</a:t>
            </a:r>
          </a:p>
          <a:p>
            <a:r>
              <a:rPr lang="en-US" sz="1200" dirty="0">
                <a:highlight>
                  <a:srgbClr val="FFFFFF"/>
                </a:highlight>
                <a:latin typeface="Consolas" panose="020B0609020204030204" pitchFamily="49" charset="0"/>
              </a:rPr>
              <a:t>{</a:t>
            </a:r>
            <a:endParaRPr lang="en-US" sz="1200" dirty="0" smtClean="0">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get leader information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::variables::</a:t>
            </a:r>
            <a:r>
              <a:rPr lang="en-US" sz="1200" dirty="0">
                <a:solidFill>
                  <a:srgbClr val="2B91AF"/>
                </a:solidFill>
                <a:highlight>
                  <a:srgbClr val="FFFFFF"/>
                </a:highlight>
                <a:latin typeface="Consolas" panose="020B0609020204030204" pitchFamily="49" charset="0"/>
              </a:rPr>
              <a:t>Agent</a:t>
            </a:r>
            <a:r>
              <a:rPr lang="en-US" sz="1200" dirty="0">
                <a:solidFill>
                  <a:srgbClr val="000000"/>
                </a:solidFill>
                <a:highlight>
                  <a:srgbClr val="FFFFFF"/>
                </a:highlight>
                <a:latin typeface="Consolas" panose="020B0609020204030204" pitchFamily="49" charset="0"/>
              </a:rPr>
              <a:t> leader;</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leader.init_vars</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(*knowledge_, members[0]);</a:t>
            </a:r>
          </a:p>
          <a:p>
            <a:endParaRPr lang="en-US" sz="1200" dirty="0" smtClean="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if (</a:t>
            </a:r>
            <a:r>
              <a:rPr lang="en-US" sz="1200" dirty="0" err="1" smtClean="0">
                <a:solidFill>
                  <a:srgbClr val="000000"/>
                </a:solidFill>
                <a:highlight>
                  <a:srgbClr val="FFFFFF"/>
                </a:highlight>
                <a:latin typeface="Consolas" panose="020B0609020204030204" pitchFamily="49" charset="0"/>
              </a:rPr>
              <a:t>leader.location.size</a:t>
            </a:r>
            <a:r>
              <a:rPr lang="en-US" sz="1200" dirty="0" smtClean="0">
                <a:solidFill>
                  <a:srgbClr val="000000"/>
                </a:solidFill>
                <a:highlight>
                  <a:srgbClr val="FFFFFF"/>
                </a:highlight>
                <a:latin typeface="Consolas" panose="020B0609020204030204" pitchFamily="49" charset="0"/>
              </a:rPr>
              <a:t> () == 3)</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p>
          <a:p>
            <a:r>
              <a:rPr lang="en-US" sz="1200" dirty="0" smtClean="0">
                <a:solidFill>
                  <a:srgbClr val="008000"/>
                </a:solidFill>
                <a:highlight>
                  <a:srgbClr val="FFFFFF"/>
                </a:highlight>
                <a:latin typeface="Consolas" panose="020B0609020204030204" pitchFamily="49" charset="0"/>
              </a:rPr>
              <a:t>    // import leader location as origin in a Cartesian frame</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leader_loc</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get_frame</a:t>
            </a:r>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leader_loc.from_container</a:t>
            </a:r>
            <a:r>
              <a:rPr lang="en-US" sz="1200" dirty="0" smtClean="0">
                <a:solidFill>
                  <a:srgbClr val="000000"/>
                </a:solidFill>
                <a:highlight>
                  <a:srgbClr val="FFFFFF"/>
                </a:highlight>
                <a:latin typeface="Consolas" panose="020B0609020204030204" pitchFamily="49" charset="0"/>
              </a:rPr>
              <a:t>&lt;gams</a:t>
            </a:r>
            <a:r>
              <a:rPr lang="en-US" sz="1200" dirty="0">
                <a:solidFill>
                  <a:srgbClr val="000000"/>
                </a:solidFill>
                <a:highlight>
                  <a:srgbClr val="FFFFFF"/>
                </a:highlight>
                <a:latin typeface="Consolas" panose="020B0609020204030204" pitchFamily="49" charset="0"/>
              </a:rPr>
              <a:t>::utility::order::</a:t>
            </a:r>
            <a:r>
              <a:rPr lang="en-US" sz="1200" dirty="0">
                <a:solidFill>
                  <a:srgbClr val="2B91AF"/>
                </a:solidFill>
                <a:highlight>
                  <a:srgbClr val="FFFFFF"/>
                </a:highlight>
                <a:latin typeface="Consolas" panose="020B0609020204030204" pitchFamily="49" charset="0"/>
              </a:rPr>
              <a:t>GPS</a:t>
            </a:r>
            <a:r>
              <a:rPr lang="en-US" sz="1200" dirty="0" smtClean="0">
                <a:solidFill>
                  <a:srgbClr val="000000"/>
                </a:solidFill>
                <a:highlight>
                  <a:srgbClr val="FFFFFF"/>
                </a:highlight>
                <a:latin typeface="Consolas" panose="020B0609020204030204" pitchFamily="49" charset="0"/>
              </a:rPr>
              <a:t>&gt;(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leader.location</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it-IT" sz="1200" dirty="0" smtClean="0">
                <a:solidFill>
                  <a:srgbClr val="000000"/>
                </a:solidFill>
                <a:highlight>
                  <a:srgbClr val="FFFFFF"/>
                </a:highlight>
                <a:latin typeface="Consolas" panose="020B0609020204030204" pitchFamily="49" charset="0"/>
              </a:rPr>
              <a:t>    gams</a:t>
            </a:r>
            <a:r>
              <a:rPr lang="it-IT" sz="1200" dirty="0">
                <a:solidFill>
                  <a:srgbClr val="000000"/>
                </a:solidFill>
                <a:highlight>
                  <a:srgbClr val="FFFFFF"/>
                </a:highlight>
                <a:latin typeface="Consolas" panose="020B0609020204030204" pitchFamily="49" charset="0"/>
              </a:rPr>
              <a:t>::utility::</a:t>
            </a:r>
            <a:r>
              <a:rPr lang="it-IT" sz="1200" dirty="0">
                <a:solidFill>
                  <a:srgbClr val="2B91AF"/>
                </a:solidFill>
                <a:highlight>
                  <a:srgbClr val="FFFFFF"/>
                </a:highlight>
                <a:latin typeface="Consolas" panose="020B0609020204030204" pitchFamily="49" charset="0"/>
              </a:rPr>
              <a:t>CartesianFrame</a:t>
            </a:r>
            <a:r>
              <a:rPr lang="it-IT" sz="1200" dirty="0">
                <a:solidFill>
                  <a:srgbClr val="000000"/>
                </a:solidFill>
                <a:highlight>
                  <a:srgbClr val="FFFFFF"/>
                </a:highlight>
                <a:latin typeface="Consolas" panose="020B0609020204030204" pitchFamily="49" charset="0"/>
              </a:rPr>
              <a:t> leader_frame (leader_loc);</a:t>
            </a:r>
          </a:p>
          <a:p>
            <a:endParaRPr lang="en-US" sz="1200" dirty="0">
              <a:solidFill>
                <a:srgbClr val="000000"/>
              </a:solidFill>
              <a:highlight>
                <a:srgbClr val="FFFFFF"/>
              </a:highlight>
              <a:latin typeface="Consolas" panose="020B0609020204030204" pitchFamily="49" charset="0"/>
            </a:endParaRPr>
          </a:p>
        </p:txBody>
      </p:sp>
      <p:sp>
        <p:nvSpPr>
          <p:cNvPr id="3" name="Rectangle 2"/>
          <p:cNvSpPr/>
          <p:nvPr/>
        </p:nvSpPr>
        <p:spPr>
          <a:xfrm>
            <a:off x="3560927" y="1905000"/>
            <a:ext cx="5354473" cy="2732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3" idx="1"/>
          </p:cNvCxnSpPr>
          <p:nvPr/>
        </p:nvCxnSpPr>
        <p:spPr>
          <a:xfrm flipH="1">
            <a:off x="1828801" y="3271326"/>
            <a:ext cx="1732126" cy="1167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leader is in members list</a:t>
            </a:r>
            <a:endParaRPr lang="en-US" dirty="0"/>
          </a:p>
        </p:txBody>
      </p:sp>
      <p:sp>
        <p:nvSpPr>
          <p:cNvPr id="39" name="Rectangle 38"/>
          <p:cNvSpPr/>
          <p:nvPr/>
        </p:nvSpPr>
        <p:spPr>
          <a:xfrm>
            <a:off x="3581400" y="4651314"/>
            <a:ext cx="5354473" cy="9022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1"/>
          </p:cNvCxnSpPr>
          <p:nvPr/>
        </p:nvCxnSpPr>
        <p:spPr>
          <a:xfrm flipH="1">
            <a:off x="2949694" y="5102441"/>
            <a:ext cx="631706" cy="162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12454" y="4278868"/>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current agent is in members list</a:t>
            </a:r>
            <a:endParaRPr lang="en-US" dirty="0"/>
          </a:p>
        </p:txBody>
      </p:sp>
      <p:sp>
        <p:nvSpPr>
          <p:cNvPr id="10" name="Rectangle 9"/>
          <p:cNvSpPr/>
          <p:nvPr/>
        </p:nvSpPr>
        <p:spPr>
          <a:xfrm>
            <a:off x="3589761" y="4651314"/>
            <a:ext cx="5401839" cy="686775"/>
          </a:xfrm>
          <a:prstGeom prst="rect">
            <a:avLst/>
          </a:prstGeom>
        </p:spPr>
        <p:txBody>
          <a:bodyPr wrap="square">
            <a:spAutoFit/>
          </a:bodyPr>
          <a:lstStyle/>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get this agent's sorted ranking in the members listing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 gams::groups::</a:t>
            </a:r>
            <a:r>
              <a:rPr lang="en-US" sz="1200" dirty="0" err="1">
                <a:solidFill>
                  <a:srgbClr val="000000"/>
                </a:solidFill>
                <a:highlight>
                  <a:srgbClr val="FFFFFF"/>
                </a:highlight>
                <a:latin typeface="Consolas" panose="020B0609020204030204" pitchFamily="49" charset="0"/>
              </a:rPr>
              <a:t>find_member_index</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self</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agent.prefix</a:t>
            </a:r>
            <a:r>
              <a:rPr lang="en-US" sz="1200" dirty="0">
                <a:solidFill>
                  <a:srgbClr val="000000"/>
                </a:solidFill>
                <a:highlight>
                  <a:srgbClr val="FFFFFF"/>
                </a:highlight>
                <a:latin typeface="Consolas" panose="020B0609020204030204" pitchFamily="49" charset="0"/>
              </a:rPr>
              <a:t>, members);</a:t>
            </a:r>
          </a:p>
          <a:p>
            <a:r>
              <a:rPr lang="en-US" sz="1200" dirty="0" smtClean="0">
                <a:solidFill>
                  <a:srgbClr val="0000FF"/>
                </a:solidFill>
                <a:highlight>
                  <a:srgbClr val="FFFFFF"/>
                </a:highlight>
                <a:latin typeface="Consolas" panose="020B0609020204030204" pitchFamily="49" charset="0"/>
              </a:rPr>
              <a:t>    double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buffer = 2;</a:t>
            </a:r>
            <a:endParaRPr lang="en-US" sz="1200" dirty="0"/>
          </a:p>
        </p:txBody>
      </p:sp>
    </p:spTree>
    <p:extLst>
      <p:ext uri="{BB962C8B-B14F-4D97-AF65-F5344CB8AC3E}">
        <p14:creationId xmlns:p14="http://schemas.microsoft.com/office/powerpoint/2010/main" val="250389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2" grpId="0"/>
      <p:bldP spid="3" grpId="0" animBg="1"/>
      <p:bldP spid="3" grpId="1" animBg="1"/>
      <p:bldP spid="38" grpId="0" animBg="1"/>
      <p:bldP spid="38" grpId="1" animBg="1"/>
      <p:bldP spid="39" grpId="0" animBg="1"/>
      <p:bldP spid="39" grpId="1" animBg="1"/>
      <p:bldP spid="43" grpId="0" animBg="1"/>
      <p:bldP spid="43" grpId="1"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4401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408"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839"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409"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1135"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7997"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338"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007"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273561"/>
            <a:ext cx="668062" cy="411646"/>
          </a:xfrm>
          <a:prstGeom prst="rect">
            <a:avLst/>
          </a:prstGeom>
          <a:noFill/>
        </p:spPr>
      </p:pic>
      <p:sp>
        <p:nvSpPr>
          <p:cNvPr id="25" name="TextBox 24"/>
          <p:cNvSpPr txBox="1"/>
          <p:nvPr/>
        </p:nvSpPr>
        <p:spPr>
          <a:xfrm>
            <a:off x="430797"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64409"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31135"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489408"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17997"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25880"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485453"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30797"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30797"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46892" y="1996096"/>
            <a:ext cx="4572000" cy="3416320"/>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&gt; </a:t>
            </a:r>
            <a:r>
              <a:rPr lang="en-US" sz="1200" dirty="0">
                <a:solidFill>
                  <a:srgbClr val="000000"/>
                </a:solidFill>
                <a:highlight>
                  <a:srgbClr val="FFFFFF"/>
                </a:highlight>
                <a:latin typeface="Consolas" panose="020B0609020204030204" pitchFamily="49" charset="0"/>
              </a:rPr>
              <a:t>0 &amp;&amp; ranking &lt; 9)</a:t>
            </a:r>
          </a:p>
          <a:p>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position = </a:t>
            </a:r>
            <a:r>
              <a:rPr lang="en-US" sz="1200" dirty="0" smtClean="0">
                <a:solidFill>
                  <a:srgbClr val="000000"/>
                </a:solidFill>
                <a:highlight>
                  <a:srgbClr val="FFFFFF"/>
                </a:highlight>
                <a:latin typeface="Consolas" panose="020B0609020204030204" pitchFamily="49" charset="0"/>
              </a:rPr>
              <a:t>ranking;</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&lt;= </a:t>
            </a:r>
            <a:r>
              <a:rPr lang="en-US" sz="1200" dirty="0">
                <a:solidFill>
                  <a:srgbClr val="000000"/>
                </a:solidFill>
                <a:highlight>
                  <a:srgbClr val="FFFFFF"/>
                </a:highlight>
                <a:latin typeface="Consolas" panose="020B0609020204030204" pitchFamily="49" charset="0"/>
              </a:rPr>
              <a:t>4)</a:t>
            </a:r>
          </a:p>
          <a:p>
            <a:r>
              <a:rPr lang="en-US" sz="1200" dirty="0" smtClean="0">
                <a:solidFill>
                  <a:srgbClr val="000000"/>
                </a:solidFill>
                <a:highlight>
                  <a:srgbClr val="FFFFFF"/>
                </a:highlight>
                <a:latin typeface="Consolas" panose="020B0609020204030204" pitchFamily="49" charset="0"/>
              </a:rPr>
              <a:t>        position </a:t>
            </a:r>
            <a:r>
              <a:rPr lang="en-US" sz="1200" dirty="0">
                <a:solidFill>
                  <a:srgbClr val="000000"/>
                </a:solidFill>
                <a:highlight>
                  <a:srgbClr val="FFFFFF"/>
                </a:highlight>
                <a:latin typeface="Consolas" panose="020B0609020204030204" pitchFamily="49" charset="0"/>
              </a:rPr>
              <a:t>= ranking - 1</a:t>
            </a:r>
            <a:r>
              <a:rPr lang="en-US" sz="1200" dirty="0" smtClean="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row = </a:t>
            </a:r>
            <a:r>
              <a:rPr lang="en-US" sz="1200" dirty="0" smtClean="0">
                <a:solidFill>
                  <a:srgbClr val="000000"/>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position / 3) -</a:t>
            </a:r>
            <a:r>
              <a:rPr lang="en-US" sz="1200" dirty="0" smtClean="0">
                <a:solidFill>
                  <a:srgbClr val="000000"/>
                </a:solidFill>
                <a:highlight>
                  <a:srgbClr val="FFFFFF"/>
                </a:highlight>
                <a:latin typeface="Consolas" panose="020B0609020204030204" pitchFamily="49" charset="0"/>
              </a:rPr>
              <a:t> 1);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fr-FR" sz="1200" dirty="0" err="1" smtClean="0">
                <a:solidFill>
                  <a:srgbClr val="0000FF"/>
                </a:solidFill>
                <a:highlight>
                  <a:srgbClr val="FFFFFF"/>
                </a:highlight>
                <a:latin typeface="Consolas" panose="020B0609020204030204" pitchFamily="49" charset="0"/>
              </a:rPr>
              <a:t>int</a:t>
            </a:r>
            <a:r>
              <a:rPr lang="fr-FR" sz="1200" dirty="0" smtClean="0">
                <a:solidFill>
                  <a:srgbClr val="000000"/>
                </a:solidFill>
                <a:highlight>
                  <a:srgbClr val="FFFFFF"/>
                </a:highlight>
                <a:latin typeface="Consolas" panose="020B0609020204030204" pitchFamily="49" charset="0"/>
              </a:rPr>
              <a:t> </a:t>
            </a:r>
            <a:r>
              <a:rPr lang="fr-FR" sz="1200" dirty="0">
                <a:solidFill>
                  <a:srgbClr val="000000"/>
                </a:solidFill>
                <a:highlight>
                  <a:srgbClr val="FFFFFF"/>
                </a:highlight>
                <a:latin typeface="Consolas" panose="020B0609020204030204" pitchFamily="49" charset="0"/>
              </a:rPr>
              <a:t>col = (position % 3) - 1; </a:t>
            </a:r>
            <a:endParaRPr lang="fr-FR" sz="1200" dirty="0" smtClean="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destination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leader_frame</a:t>
            </a:r>
            <a:r>
              <a:rPr lang="en-US" sz="1200" dirty="0">
                <a:solidFill>
                  <a:srgbClr val="000000"/>
                </a:solidFill>
                <a:highlight>
                  <a:srgbClr val="FFFFFF"/>
                </a:highlight>
                <a:latin typeface="Consolas" panose="020B0609020204030204" pitchFamily="49" charset="0"/>
              </a:rPr>
              <a:t>, col * buffer, row * buffer);</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_-&gt;move (destination);</a:t>
            </a:r>
          </a:p>
          <a:p>
            <a:r>
              <a:rPr lang="en-US" sz="1200" dirty="0" smtClean="0">
                <a:solidFill>
                  <a:srgbClr val="000000"/>
                </a:solidFill>
                <a:highlight>
                  <a:srgbClr val="FFFFFF"/>
                </a:highlight>
                <a:latin typeface="Consolas" panose="020B0609020204030204" pitchFamily="49" charset="0"/>
              </a:rPr>
              <a:t>    } </a:t>
            </a:r>
            <a:r>
              <a:rPr lang="en-US" sz="1200" dirty="0">
                <a:solidFill>
                  <a:srgbClr val="008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end ranking check</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 </a:t>
            </a:r>
            <a:r>
              <a:rPr lang="en-US" sz="1200" dirty="0" smtClean="0">
                <a:solidFill>
                  <a:srgbClr val="008000"/>
                </a:solidFill>
                <a:highlight>
                  <a:srgbClr val="FFFFFF"/>
                </a:highlight>
                <a:latin typeface="Consolas" panose="020B0609020204030204" pitchFamily="49" charset="0"/>
              </a:rPr>
              <a:t>// end leader has a valid location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end group has enough members check</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p:txBody>
      </p:sp>
      <p:sp>
        <p:nvSpPr>
          <p:cNvPr id="36" name="Rectangle 35"/>
          <p:cNvSpPr/>
          <p:nvPr/>
        </p:nvSpPr>
        <p:spPr>
          <a:xfrm>
            <a:off x="3560928" y="1905000"/>
            <a:ext cx="5112410" cy="18409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36" idx="1"/>
          </p:cNvCxnSpPr>
          <p:nvPr/>
        </p:nvCxnSpPr>
        <p:spPr>
          <a:xfrm flipH="1">
            <a:off x="1798442" y="2825478"/>
            <a:ext cx="1762486" cy="8926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row and column in formation</a:t>
            </a:r>
            <a:endParaRPr lang="en-US" dirty="0"/>
          </a:p>
        </p:txBody>
      </p:sp>
      <p:sp>
        <p:nvSpPr>
          <p:cNvPr id="40" name="TextBox 39"/>
          <p:cNvSpPr txBox="1"/>
          <p:nvPr/>
        </p:nvSpPr>
        <p:spPr>
          <a:xfrm>
            <a:off x="3618060" y="2902477"/>
            <a:ext cx="4998146" cy="369332"/>
          </a:xfrm>
          <a:prstGeom prst="rect">
            <a:avLst/>
          </a:prstGeom>
          <a:solidFill>
            <a:srgbClr val="FFFF00"/>
          </a:solidFill>
          <a:ln w="28575">
            <a:solidFill>
              <a:schemeClr val="tx1"/>
            </a:solidFill>
          </a:ln>
        </p:spPr>
        <p:txBody>
          <a:bodyPr wrap="none" rtlCol="0">
            <a:noAutofit/>
          </a:bodyPr>
          <a:lstStyle/>
          <a:p>
            <a:r>
              <a:rPr lang="en-US" dirty="0"/>
              <a:t>r</a:t>
            </a:r>
            <a:r>
              <a:rPr lang="en-US" dirty="0" smtClean="0"/>
              <a:t>anking = 2, position = 1, row = 1, col = 0</a:t>
            </a:r>
            <a:endParaRPr lang="en-US" dirty="0"/>
          </a:p>
        </p:txBody>
      </p:sp>
      <p:sp>
        <p:nvSpPr>
          <p:cNvPr id="42" name="Rectangle 41"/>
          <p:cNvSpPr/>
          <p:nvPr/>
        </p:nvSpPr>
        <p:spPr>
          <a:xfrm>
            <a:off x="3560928" y="3817566"/>
            <a:ext cx="5112410" cy="8306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560927" y="3426337"/>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location in leader frame and move</a:t>
            </a:r>
            <a:endParaRPr lang="en-US" dirty="0"/>
          </a:p>
        </p:txBody>
      </p:sp>
      <p:sp>
        <p:nvSpPr>
          <p:cNvPr id="5" name="TextBox 4"/>
          <p:cNvSpPr txBox="1"/>
          <p:nvPr/>
        </p:nvSpPr>
        <p:spPr>
          <a:xfrm>
            <a:off x="639312" y="5569214"/>
            <a:ext cx="372218"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1542467" y="5569214"/>
            <a:ext cx="372218" cy="369332"/>
          </a:xfrm>
          <a:prstGeom prst="rect">
            <a:avLst/>
          </a:prstGeom>
          <a:noFill/>
        </p:spPr>
        <p:txBody>
          <a:bodyPr wrap="none" rtlCol="0">
            <a:spAutoFit/>
          </a:bodyPr>
          <a:lstStyle/>
          <a:p>
            <a:r>
              <a:rPr lang="en-US" dirty="0" smtClean="0"/>
              <a:t>-0</a:t>
            </a:r>
            <a:endParaRPr lang="en-US" dirty="0"/>
          </a:p>
        </p:txBody>
      </p:sp>
      <p:sp>
        <p:nvSpPr>
          <p:cNvPr id="45" name="TextBox 44"/>
          <p:cNvSpPr txBox="1"/>
          <p:nvPr/>
        </p:nvSpPr>
        <p:spPr>
          <a:xfrm>
            <a:off x="2619141" y="5569214"/>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3180" y="3670652"/>
            <a:ext cx="354584" cy="369332"/>
          </a:xfrm>
          <a:prstGeom prst="rect">
            <a:avLst/>
          </a:prstGeom>
          <a:noFill/>
        </p:spPr>
        <p:txBody>
          <a:bodyPr wrap="none" rtlCol="0">
            <a:spAutoFit/>
          </a:bodyPr>
          <a:lstStyle/>
          <a:p>
            <a:r>
              <a:rPr lang="en-US" dirty="0"/>
              <a:t> </a:t>
            </a:r>
            <a:r>
              <a:rPr lang="en-US" dirty="0" smtClean="0"/>
              <a:t>1</a:t>
            </a:r>
            <a:endParaRPr lang="en-US" dirty="0"/>
          </a:p>
        </p:txBody>
      </p:sp>
      <p:sp>
        <p:nvSpPr>
          <p:cNvPr id="48" name="TextBox 47"/>
          <p:cNvSpPr txBox="1"/>
          <p:nvPr/>
        </p:nvSpPr>
        <p:spPr>
          <a:xfrm>
            <a:off x="11421" y="4377429"/>
            <a:ext cx="372218" cy="369332"/>
          </a:xfrm>
          <a:prstGeom prst="rect">
            <a:avLst/>
          </a:prstGeom>
          <a:noFill/>
        </p:spPr>
        <p:txBody>
          <a:bodyPr wrap="none" rtlCol="0">
            <a:spAutoFit/>
          </a:bodyPr>
          <a:lstStyle/>
          <a:p>
            <a:r>
              <a:rPr lang="en-US" dirty="0" smtClean="0"/>
              <a:t>-0</a:t>
            </a:r>
            <a:endParaRPr lang="en-US" dirty="0"/>
          </a:p>
        </p:txBody>
      </p:sp>
      <p:sp>
        <p:nvSpPr>
          <p:cNvPr id="50" name="TextBox 49"/>
          <p:cNvSpPr txBox="1"/>
          <p:nvPr/>
        </p:nvSpPr>
        <p:spPr>
          <a:xfrm>
            <a:off x="0" y="5084206"/>
            <a:ext cx="372218"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71719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6" grpId="1" animBg="1"/>
      <p:bldP spid="38" grpId="0" animBg="1"/>
      <p:bldP spid="38" grpId="1" animBg="1"/>
      <p:bldP spid="40" grpId="0" animBg="1"/>
      <p:bldP spid="40" grpId="1" animBg="1"/>
      <p:bldP spid="42" grpId="0" animBg="1"/>
      <p:bldP spid="42" grpId="1" animBg="1"/>
      <p:bldP spid="43" grpId="0" animBg="1"/>
      <p:bldP spid="43" grpId="1" animBg="1"/>
      <p:bldP spid="5" grpId="0"/>
      <p:bldP spid="44" grpId="0"/>
      <p:bldP spid="45" grpId="0"/>
      <p:bldP spid="47" grpId="0"/>
      <p:bldP spid="48"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Configuring your simulation</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143000"/>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Let’s configure the sim with 9 agents, a custom group, unique heights and set the logging level</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368141"/>
            <a:ext cx="7528335" cy="12132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agents 9 --distributed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algorithm </a:t>
            </a:r>
            <a:r>
              <a:rPr lang="en-US" sz="1200" dirty="0" smtClean="0">
                <a:solidFill>
                  <a:schemeClr val="bg1"/>
                </a:solidFill>
                <a:latin typeface="Courier New" panose="02070309020205020404" pitchFamily="49" charset="0"/>
                <a:cs typeface="Courier New" panose="02070309020205020404" pitchFamily="49" charset="0"/>
              </a:rPr>
              <a:t>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--min-height 4 --unique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--gams-debug 3 --</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9167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32028" y="4591156"/>
            <a:ext cx="7663530" cy="127624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--agents 9 --distributed --algorithm 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--min-height 4 --</a:t>
            </a:r>
            <a:r>
              <a:rPr lang="en-US" sz="1200" dirty="0" smtClean="0">
                <a:solidFill>
                  <a:schemeClr val="bg1"/>
                </a:solidFill>
                <a:latin typeface="Courier New" panose="02070309020205020404" pitchFamily="49" charset="0"/>
                <a:cs typeface="Courier New" panose="02070309020205020404" pitchFamily="49" charset="0"/>
              </a:rPr>
              <a:t>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--gams-debug </a:t>
            </a:r>
            <a:r>
              <a:rPr lang="en-US" sz="1200" dirty="0" smtClean="0">
                <a:solidFill>
                  <a:schemeClr val="bg1"/>
                </a:solidFill>
                <a:latin typeface="Courier New" panose="02070309020205020404" pitchFamily="49" charset="0"/>
                <a:cs typeface="Courier New" panose="02070309020205020404" pitchFamily="49" charset="0"/>
              </a:rPr>
              <a:t>3 </a:t>
            </a:r>
            <a:r>
              <a:rPr lang="en-US" sz="1200" dirty="0">
                <a:solidFill>
                  <a:schemeClr val="bg1"/>
                </a:solidFill>
                <a:latin typeface="Courier New" panose="02070309020205020404" pitchFamily="49" charset="0"/>
                <a:cs typeface="Courier New" panose="02070309020205020404" pitchFamily="49" charset="0"/>
              </a:rPr>
              <a:t>--</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40363" y="396240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Tree>
    <p:extLst>
      <p:ext uri="{BB962C8B-B14F-4D97-AF65-F5344CB8AC3E}">
        <p14:creationId xmlns:p14="http://schemas.microsoft.com/office/powerpoint/2010/main" val="328070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4" name="Rectangle 13"/>
          <p:cNvSpPr/>
          <p:nvPr/>
        </p:nvSpPr>
        <p:spPr>
          <a:xfrm>
            <a:off x="254922" y="838200"/>
            <a:ext cx="8141313"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Compiling and running your algorithm</a:t>
            </a:r>
          </a:p>
        </p:txBody>
      </p:sp>
      <p:sp>
        <p:nvSpPr>
          <p:cNvPr id="21" name="Content Placeholder 3"/>
          <p:cNvSpPr txBox="1">
            <a:spLocks/>
          </p:cNvSpPr>
          <p:nvPr/>
        </p:nvSpPr>
        <p:spPr>
          <a:xfrm>
            <a:off x="93551" y="1266842"/>
            <a:ext cx="8669449" cy="333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smtClean="0"/>
              <a:t>Compilation and simulation </a:t>
            </a:r>
            <a:r>
              <a:rPr lang="en-US" sz="1600" dirty="0" smtClean="0"/>
              <a:t>can be done through the </a:t>
            </a:r>
            <a:r>
              <a:rPr lang="en-US" sz="1600" b="1" dirty="0" smtClean="0"/>
              <a:t>action script</a:t>
            </a:r>
          </a:p>
        </p:txBody>
      </p:sp>
      <p:sp>
        <p:nvSpPr>
          <p:cNvPr id="16" name="Content Placeholder 3"/>
          <p:cNvSpPr txBox="1">
            <a:spLocks/>
          </p:cNvSpPr>
          <p:nvPr/>
        </p:nvSpPr>
        <p:spPr>
          <a:xfrm>
            <a:off x="508599" y="2432565"/>
            <a:ext cx="7528335" cy="777248"/>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$PROJECT_ROOT/</a:t>
            </a:r>
            <a:r>
              <a:rPr lang="en-US" sz="1200" dirty="0" err="1">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./action.sh compile-</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sim</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17" name="Rectangle 16"/>
          <p:cNvSpPr/>
          <p:nvPr/>
        </p:nvSpPr>
        <p:spPr>
          <a:xfrm>
            <a:off x="416934" y="1981200"/>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18" name="Content Placeholder 3"/>
          <p:cNvSpPr txBox="1">
            <a:spLocks/>
          </p:cNvSpPr>
          <p:nvPr/>
        </p:nvSpPr>
        <p:spPr>
          <a:xfrm>
            <a:off x="525805" y="3882549"/>
            <a:ext cx="7663530" cy="753875"/>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.\action.bat compile-</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sim</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19" name="Rectangle 18"/>
          <p:cNvSpPr/>
          <p:nvPr/>
        </p:nvSpPr>
        <p:spPr>
          <a:xfrm>
            <a:off x="434140" y="32655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1" name="Rectangle 30"/>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33" name="TextBox 32"/>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41" name="TextBox 4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42" name="TextBox 41"/>
          <p:cNvSpPr txBox="1"/>
          <p:nvPr/>
        </p:nvSpPr>
        <p:spPr>
          <a:xfrm>
            <a:off x="4419600" y="-8798"/>
            <a:ext cx="1219200"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44" name="TextBox 43"/>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46" name="TextBox 45"/>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47" name="TextBox 46"/>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6065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6" grpId="0" animBg="1"/>
      <p:bldP spid="17" grpId="0"/>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5" name="Content Placeholder 3"/>
          <p:cNvSpPr>
            <a:spLocks noGrp="1"/>
          </p:cNvSpPr>
          <p:nvPr>
            <p:ph idx="1"/>
          </p:nvPr>
        </p:nvSpPr>
        <p:spPr>
          <a:xfrm>
            <a:off x="401933" y="762000"/>
            <a:ext cx="8320035" cy="366043"/>
          </a:xfrm>
        </p:spPr>
        <p:txBody>
          <a:bodyPr>
            <a:normAutofit/>
          </a:bodyPr>
          <a:lstStyle/>
          <a:p>
            <a:r>
              <a:rPr lang="en-US" sz="1800" b="1" dirty="0" smtClean="0"/>
              <a:t>Next </a:t>
            </a:r>
            <a:r>
              <a:rPr lang="en-US" sz="1800" b="1" dirty="0"/>
              <a:t>s</a:t>
            </a:r>
            <a:r>
              <a:rPr lang="en-US" sz="1800" b="1" dirty="0" smtClean="0"/>
              <a:t>teps in this tutorial series</a:t>
            </a:r>
          </a:p>
        </p:txBody>
      </p:sp>
      <p:sp>
        <p:nvSpPr>
          <p:cNvPr id="18" name="Content Placeholder 3"/>
          <p:cNvSpPr txBox="1">
            <a:spLocks/>
          </p:cNvSpPr>
          <p:nvPr/>
        </p:nvSpPr>
        <p:spPr>
          <a:xfrm>
            <a:off x="678831" y="1646201"/>
            <a:ext cx="7086600" cy="128247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[15:30] Wrap up</a:t>
            </a:r>
          </a:p>
        </p:txBody>
      </p:sp>
      <p:sp>
        <p:nvSpPr>
          <p:cNvPr id="22" name="Content Placeholder 3"/>
          <p:cNvSpPr txBox="1">
            <a:spLocks/>
          </p:cNvSpPr>
          <p:nvPr/>
        </p:nvSpPr>
        <p:spPr>
          <a:xfrm>
            <a:off x="678831" y="1968274"/>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[16:00] Adjourn</a:t>
            </a:r>
          </a:p>
        </p:txBody>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9" name="TextBox 28"/>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4" name="TextBox 33"/>
          <p:cNvSpPr txBox="1"/>
          <p:nvPr/>
        </p:nvSpPr>
        <p:spPr>
          <a:xfrm>
            <a:off x="5690087" y="-9144"/>
            <a:ext cx="154891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5" name="TextBox 34"/>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3" name="Content Placeholder 3"/>
          <p:cNvSpPr txBox="1">
            <a:spLocks/>
          </p:cNvSpPr>
          <p:nvPr/>
        </p:nvSpPr>
        <p:spPr>
          <a:xfrm>
            <a:off x="681290" y="1295400"/>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[14:45] Creating hardware and simulation platforms</a:t>
            </a:r>
          </a:p>
        </p:txBody>
      </p:sp>
    </p:spTree>
    <p:extLst>
      <p:ext uri="{BB962C8B-B14F-4D97-AF65-F5344CB8AC3E}">
        <p14:creationId xmlns:p14="http://schemas.microsoft.com/office/powerpoint/2010/main" val="352747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0"/>
          </p:nvPr>
        </p:nvSpPr>
        <p:spPr>
          <a:xfrm>
            <a:off x="420624" y="990600"/>
            <a:ext cx="8335963" cy="5111685"/>
          </a:xfrm>
        </p:spPr>
        <p:txBody>
          <a:bodyPr>
            <a:normAutofit fontScale="62500" lnSpcReduction="20000"/>
          </a:bodyPr>
          <a:lstStyle/>
          <a:p>
            <a:r>
              <a:rPr lang="en-US" dirty="0"/>
              <a:t>Copyright 2016 Carnegie Mellon University</a:t>
            </a:r>
            <a:br>
              <a:rPr lang="en-US" dirty="0"/>
            </a:br>
            <a:r>
              <a:rPr lang="en-US" dirty="0"/>
              <a:t/>
            </a:r>
            <a:br>
              <a:rPr lang="en-US" dirty="0"/>
            </a:br>
            <a:r>
              <a:rPr lang="en-US" dirty="0"/>
              <a:t>This material is based upon work funded and supported by the Department of Defense under Contract No. FA8721-05-C-0003 with Carnegie Mellon University for the operation of the Software Engineering Institute, a federally funded research and development center.</a:t>
            </a:r>
            <a:br>
              <a:rPr lang="en-US" dirty="0"/>
            </a:br>
            <a:r>
              <a:rPr lang="en-US" dirty="0"/>
              <a:t/>
            </a:r>
            <a:br>
              <a:rPr lang="en-US" dirty="0"/>
            </a:br>
            <a:r>
              <a:rPr lang="en-US" dirty="0"/>
              <a:t>Any opinions, findings and conclusions or recommendations expressed in this material are those of the author(s) and do not necessarily reflect the views of the United States Department of Defense.</a:t>
            </a:r>
            <a:br>
              <a:rPr lang="en-US" dirty="0"/>
            </a:br>
            <a:r>
              <a:rPr lang="en-US" dirty="0"/>
              <a:t/>
            </a:r>
            <a:br>
              <a:rPr lang="en-US" dirty="0"/>
            </a:br>
            <a:r>
              <a:rPr lang="en-US"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br>
              <a:rPr lang="en-US" dirty="0"/>
            </a:br>
            <a:r>
              <a:rPr lang="en-US" dirty="0"/>
              <a:t/>
            </a:r>
            <a:br>
              <a:rPr lang="en-US" dirty="0"/>
            </a:br>
            <a:r>
              <a:rPr lang="en-US" dirty="0"/>
              <a:t>[Distribution Statement A] This material has been approved for public release and unlimited distribution. Please see Copyright notice for non-US Government use and distribution.</a:t>
            </a:r>
            <a:br>
              <a:rPr lang="en-US" dirty="0"/>
            </a:br>
            <a:r>
              <a:rPr lang="en-US" dirty="0"/>
              <a:t/>
            </a:r>
            <a:br>
              <a:rPr lang="en-US" dirty="0"/>
            </a:br>
            <a:r>
              <a:rPr lang="en-US"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br>
              <a:rPr lang="en-US" dirty="0"/>
            </a:br>
            <a:r>
              <a:rPr lang="en-US" dirty="0"/>
              <a:t/>
            </a:r>
            <a:br>
              <a:rPr lang="en-US" dirty="0"/>
            </a:br>
            <a:r>
              <a:rPr lang="en-US" dirty="0"/>
              <a:t>Carnegie Mellon</a:t>
            </a:r>
            <a:r>
              <a:rPr lang="en-US" baseline="30000" dirty="0"/>
              <a:t>®</a:t>
            </a:r>
            <a:r>
              <a:rPr lang="en-US" dirty="0"/>
              <a:t> is registered in the U.S. Patent and Trademark Office by Carnegie Mellon University.</a:t>
            </a:r>
            <a:br>
              <a:rPr lang="en-US" dirty="0"/>
            </a:br>
            <a:r>
              <a:rPr lang="en-US" dirty="0"/>
              <a:t/>
            </a:r>
            <a:br>
              <a:rPr lang="en-US" dirty="0"/>
            </a:br>
            <a:r>
              <a:rPr lang="en-US" dirty="0" smtClean="0"/>
              <a:t>DM-0003736</a:t>
            </a:r>
            <a:endParaRPr lang="en-US" dirty="0"/>
          </a:p>
        </p:txBody>
      </p:sp>
      <p:sp>
        <p:nvSpPr>
          <p:cNvPr id="3" name="Text Placeholder 2"/>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51135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85800" y="1066800"/>
            <a:ext cx="5167249" cy="5023294"/>
          </a:xfrm>
          <a:prstGeom prst="rect">
            <a:avLst/>
          </a:prstGeom>
        </p:spPr>
        <p:txBody>
          <a:bodyPr lIns="0" tIns="0" rIns="0" bIns="0"/>
          <a:lstStyle>
            <a:lvl1pPr algn="l" rtl="0" eaLnBrk="1" fontAlgn="base" hangingPunct="1">
              <a:lnSpc>
                <a:spcPct val="100000"/>
              </a:lnSpc>
              <a:spcBef>
                <a:spcPct val="0"/>
              </a:spcBef>
              <a:spcAft>
                <a:spcPts val="600"/>
              </a:spcAft>
              <a:buSzPct val="70000"/>
              <a:tabLst>
                <a:tab pos="347663" algn="l"/>
              </a:tabLst>
              <a:defRPr sz="3200" b="1">
                <a:solidFill>
                  <a:schemeClr val="bg1"/>
                </a:solidFill>
                <a:latin typeface="+mn-lt"/>
                <a:ea typeface="+mn-ea"/>
                <a:cs typeface="+mn-cs"/>
              </a:defRPr>
            </a:lvl1pPr>
            <a:lvl2pPr marL="457200" indent="-228600" algn="l" rtl="0" eaLnBrk="1" fontAlgn="base" hangingPunct="1">
              <a:lnSpc>
                <a:spcPct val="100000"/>
              </a:lnSpc>
              <a:spcBef>
                <a:spcPct val="0"/>
              </a:spcBef>
              <a:spcAft>
                <a:spcPts val="600"/>
              </a:spcAft>
              <a:buSzPct val="85000"/>
              <a:buFont typeface="Times" pitchFamily="1" charset="0"/>
              <a:buChar char="•"/>
              <a:defRPr sz="2000">
                <a:solidFill>
                  <a:schemeClr val="tx1"/>
                </a:solidFill>
                <a:latin typeface="+mn-lt"/>
              </a:defRPr>
            </a:lvl2pPr>
            <a:lvl3pPr marL="800100" indent="-228600" algn="l" rtl="0" eaLnBrk="1" fontAlgn="base" hangingPunct="1">
              <a:lnSpc>
                <a:spcPct val="100000"/>
              </a:lnSpc>
              <a:spcBef>
                <a:spcPct val="0"/>
              </a:spcBef>
              <a:spcAft>
                <a:spcPts val="600"/>
              </a:spcAft>
              <a:buSzPct val="85000"/>
              <a:buFont typeface="Arial"/>
              <a:buChar char="•"/>
              <a:defRPr sz="2000">
                <a:solidFill>
                  <a:schemeClr val="tx1">
                    <a:lumMod val="65000"/>
                    <a:lumOff val="35000"/>
                  </a:schemeClr>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a:lstStyle>
          <a:p>
            <a:pPr>
              <a:lnSpc>
                <a:spcPct val="95000"/>
              </a:lnSpc>
              <a:spcAft>
                <a:spcPct val="25000"/>
              </a:spcAft>
              <a:tabLst/>
            </a:pPr>
            <a:r>
              <a:rPr lang="en-US" sz="1800" dirty="0" smtClean="0">
                <a:solidFill>
                  <a:prstClr val="white"/>
                </a:solidFill>
              </a:rPr>
              <a:t>James Edmondson</a:t>
            </a:r>
          </a:p>
          <a:p>
            <a:pPr>
              <a:lnSpc>
                <a:spcPct val="95000"/>
              </a:lnSpc>
              <a:spcAft>
                <a:spcPct val="25000"/>
              </a:spcAft>
              <a:tabLst/>
            </a:pPr>
            <a:r>
              <a:rPr lang="en-US" sz="1800" b="0" dirty="0" smtClean="0">
                <a:solidFill>
                  <a:prstClr val="white"/>
                </a:solidFill>
              </a:rPr>
              <a:t>Email: jredmondson@sei.cmu.edu</a:t>
            </a:r>
          </a:p>
          <a:p>
            <a:pPr>
              <a:lnSpc>
                <a:spcPct val="95000"/>
              </a:lnSpc>
              <a:spcAft>
                <a:spcPct val="25000"/>
              </a:spcAft>
              <a:tabLst/>
            </a:pPr>
            <a:endParaRPr lang="en-US" sz="1800" b="0" dirty="0" smtClean="0">
              <a:solidFill>
                <a:prstClr val="white"/>
              </a:solidFill>
            </a:endParaRPr>
          </a:p>
          <a:p>
            <a:pPr>
              <a:lnSpc>
                <a:spcPct val="95000"/>
              </a:lnSpc>
              <a:spcAft>
                <a:spcPct val="25000"/>
              </a:spcAft>
              <a:tabLst>
                <a:tab pos="1311275" algn="l"/>
              </a:tabLst>
            </a:pPr>
            <a:endParaRPr lang="en-US" sz="1800" dirty="0" smtClean="0">
              <a:solidFill>
                <a:prstClr val="black"/>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r>
              <a:rPr lang="en-US" sz="1800" dirty="0" smtClean="0">
                <a:solidFill>
                  <a:prstClr val="white"/>
                </a:solidFill>
              </a:rPr>
              <a:t>U.S</a:t>
            </a:r>
            <a:r>
              <a:rPr lang="en-US" sz="1800" dirty="0">
                <a:solidFill>
                  <a:prstClr val="white"/>
                </a:solidFill>
              </a:rPr>
              <a:t>. Mail</a:t>
            </a:r>
          </a:p>
          <a:p>
            <a:pPr>
              <a:lnSpc>
                <a:spcPct val="95000"/>
              </a:lnSpc>
              <a:spcAft>
                <a:spcPts val="300"/>
              </a:spcAft>
              <a:tabLst/>
            </a:pPr>
            <a:r>
              <a:rPr lang="en-US" sz="1800" b="0" dirty="0">
                <a:solidFill>
                  <a:prstClr val="white"/>
                </a:solidFill>
              </a:rPr>
              <a:t>Software Engineering Institute</a:t>
            </a:r>
          </a:p>
          <a:p>
            <a:pPr>
              <a:lnSpc>
                <a:spcPct val="95000"/>
              </a:lnSpc>
              <a:spcAft>
                <a:spcPts val="300"/>
              </a:spcAft>
              <a:tabLst/>
            </a:pPr>
            <a:r>
              <a:rPr lang="en-US" sz="1800" b="0" dirty="0" smtClean="0">
                <a:solidFill>
                  <a:prstClr val="white"/>
                </a:solidFill>
              </a:rPr>
              <a:t>4500 </a:t>
            </a:r>
            <a:r>
              <a:rPr lang="en-US" sz="1800" b="0" dirty="0">
                <a:solidFill>
                  <a:prstClr val="white"/>
                </a:solidFill>
              </a:rPr>
              <a:t>Fifth </a:t>
            </a:r>
            <a:r>
              <a:rPr lang="en-US" sz="1800" b="0" dirty="0" smtClean="0">
                <a:solidFill>
                  <a:prstClr val="white"/>
                </a:solidFill>
              </a:rPr>
              <a:t>Avenue</a:t>
            </a:r>
          </a:p>
          <a:p>
            <a:pPr>
              <a:lnSpc>
                <a:spcPct val="95000"/>
              </a:lnSpc>
              <a:spcAft>
                <a:spcPts val="300"/>
              </a:spcAft>
              <a:tabLst/>
            </a:pPr>
            <a:r>
              <a:rPr lang="en-US" sz="1800" b="0" dirty="0" smtClean="0">
                <a:solidFill>
                  <a:prstClr val="white"/>
                </a:solidFill>
              </a:rPr>
              <a:t>Pittsburgh, PA 15213-2612  USA</a:t>
            </a:r>
          </a:p>
          <a:p>
            <a:pPr>
              <a:lnSpc>
                <a:spcPct val="95000"/>
              </a:lnSpc>
              <a:spcAft>
                <a:spcPts val="300"/>
              </a:spcAft>
              <a:tabLst/>
            </a:pPr>
            <a:endParaRPr lang="en-US" sz="1800" b="0" dirty="0">
              <a:solidFill>
                <a:prstClr val="white"/>
              </a:solidFill>
            </a:endParaRPr>
          </a:p>
          <a:p>
            <a:pPr>
              <a:lnSpc>
                <a:spcPct val="95000"/>
              </a:lnSpc>
              <a:spcAft>
                <a:spcPts val="300"/>
              </a:spcAft>
              <a:tabLst/>
            </a:pPr>
            <a:r>
              <a:rPr lang="en-US" sz="1800" dirty="0" smtClean="0">
                <a:solidFill>
                  <a:prstClr val="white"/>
                </a:solidFill>
              </a:rPr>
              <a:t>Website</a:t>
            </a:r>
          </a:p>
          <a:p>
            <a:pPr>
              <a:lnSpc>
                <a:spcPct val="95000"/>
              </a:lnSpc>
              <a:spcAft>
                <a:spcPts val="300"/>
              </a:spcAft>
              <a:tabLst/>
            </a:pPr>
            <a:r>
              <a:rPr lang="en-US" sz="1800" b="0" dirty="0">
                <a:solidFill>
                  <a:prstClr val="white"/>
                </a:solidFill>
              </a:rPr>
              <a:t>www.sei.cmu.edu/contact.cfm</a:t>
            </a:r>
          </a:p>
          <a:p>
            <a:pPr>
              <a:lnSpc>
                <a:spcPct val="95000"/>
              </a:lnSpc>
              <a:spcAft>
                <a:spcPts val="300"/>
              </a:spcAft>
              <a:tabLst/>
            </a:pPr>
            <a:endParaRPr lang="en-US" sz="1800" dirty="0" smtClean="0">
              <a:solidFill>
                <a:prstClr val="white"/>
              </a:solidFill>
            </a:endParaRPr>
          </a:p>
          <a:p>
            <a:pPr>
              <a:lnSpc>
                <a:spcPct val="95000"/>
              </a:lnSpc>
              <a:spcAft>
                <a:spcPct val="25000"/>
              </a:spcAft>
              <a:tabLst>
                <a:tab pos="1311275" algn="l"/>
              </a:tabLst>
            </a:pPr>
            <a:endParaRPr lang="en-US" sz="1800" b="0" dirty="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endParaRPr lang="en-US" sz="180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r>
              <a:rPr lang="en-US" sz="1800" b="0" kern="0" dirty="0" smtClean="0">
                <a:solidFill>
                  <a:prstClr val="white"/>
                </a:solidFill>
              </a:rPr>
              <a:t>	</a:t>
            </a:r>
          </a:p>
        </p:txBody>
      </p:sp>
    </p:spTree>
    <p:extLst>
      <p:ext uri="{BB962C8B-B14F-4D97-AF65-F5344CB8AC3E}">
        <p14:creationId xmlns:p14="http://schemas.microsoft.com/office/powerpoint/2010/main" val="345388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670843"/>
          </a:xfrm>
        </p:spPr>
        <p:txBody>
          <a:bodyPr>
            <a:normAutofit/>
          </a:bodyPr>
          <a:lstStyle/>
          <a:p>
            <a:pPr marL="342900" indent="-342900">
              <a:buFont typeface="Arial" panose="020B0604020202020204" pitchFamily="34" charset="0"/>
              <a:buChar char="•"/>
            </a:pPr>
            <a:r>
              <a:rPr lang="en-US" sz="1800" dirty="0" smtClean="0"/>
              <a:t>In this talk, </a:t>
            </a:r>
            <a:r>
              <a:rPr lang="en-US" sz="1800" b="1" dirty="0" smtClean="0"/>
              <a:t>we will discuss </a:t>
            </a:r>
            <a:r>
              <a:rPr lang="en-US" sz="1800" dirty="0" smtClean="0"/>
              <a:t>the creation of distributed algorithms</a:t>
            </a:r>
            <a:endParaRPr lang="en-US" sz="1800" b="1" dirty="0" smtClean="0"/>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29" name="Content Placeholder 3"/>
          <p:cNvSpPr txBox="1">
            <a:spLocks/>
          </p:cNvSpPr>
          <p:nvPr/>
        </p:nvSpPr>
        <p:spPr>
          <a:xfrm>
            <a:off x="93551" y="1981200"/>
            <a:ext cx="8320035" cy="229766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In this talk, we will learn</a:t>
            </a:r>
          </a:p>
          <a:p>
            <a:pPr marL="971550" lvl="2" indent="-342900"/>
            <a:r>
              <a:rPr lang="en-US" sz="1600" b="1" dirty="0" smtClean="0"/>
              <a:t>How to plan an algorithm</a:t>
            </a:r>
          </a:p>
          <a:p>
            <a:pPr marL="971550" lvl="2" indent="-342900"/>
            <a:r>
              <a:rPr lang="en-US" sz="1600" b="1" dirty="0"/>
              <a:t>How to generate GAMS </a:t>
            </a:r>
            <a:r>
              <a:rPr lang="en-US" sz="1600" b="1" dirty="0" smtClean="0"/>
              <a:t>algorithms</a:t>
            </a:r>
          </a:p>
          <a:p>
            <a:pPr marL="971550" lvl="2" indent="-342900"/>
            <a:r>
              <a:rPr lang="en-US" sz="1600" b="1" dirty="0" smtClean="0"/>
              <a:t>Why GAMS algorithms are usually better than threads</a:t>
            </a:r>
          </a:p>
          <a:p>
            <a:pPr marL="971550" lvl="2" indent="-342900"/>
            <a:r>
              <a:rPr lang="en-US" sz="1600" b="1" dirty="0" smtClean="0"/>
              <a:t>How to control knowledge dissemination</a:t>
            </a:r>
          </a:p>
          <a:p>
            <a:pPr marL="971550" lvl="2" indent="-342900"/>
            <a:r>
              <a:rPr lang="en-US" sz="1600" b="1" dirty="0" smtClean="0"/>
              <a:t>How to change algorithms at runtime</a:t>
            </a:r>
          </a:p>
        </p:txBody>
      </p:sp>
      <p:sp>
        <p:nvSpPr>
          <p:cNvPr id="12" name="TextBox 1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1464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is a </a:t>
            </a:r>
            <a:r>
              <a:rPr lang="en-US" sz="1800" b="1" dirty="0" smtClean="0"/>
              <a:t>logic</a:t>
            </a:r>
            <a:r>
              <a:rPr lang="en-US" sz="1800" dirty="0" smtClean="0"/>
              <a:t> that </a:t>
            </a:r>
            <a:r>
              <a:rPr lang="en-US" sz="1800" b="1" dirty="0" smtClean="0"/>
              <a:t>governs behavior </a:t>
            </a:r>
            <a:r>
              <a:rPr lang="en-US" sz="1800" dirty="0" smtClean="0"/>
              <a:t>for an autonomous system</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2" name="Content Placeholder 3"/>
          <p:cNvSpPr txBox="1">
            <a:spLocks/>
          </p:cNvSpPr>
          <p:nvPr/>
        </p:nvSpPr>
        <p:spPr>
          <a:xfrm>
            <a:off x="483555" y="2895600"/>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be composed of other algorithms</a:t>
            </a:r>
          </a:p>
        </p:txBody>
      </p:sp>
      <p:sp>
        <p:nvSpPr>
          <p:cNvPr id="13" name="Content Placeholder 3"/>
          <p:cNvSpPr txBox="1">
            <a:spLocks/>
          </p:cNvSpPr>
          <p:nvPr/>
        </p:nvSpPr>
        <p:spPr>
          <a:xfrm>
            <a:off x="494872" y="4687719"/>
            <a:ext cx="8320035" cy="114300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a:t>
            </a:r>
            <a:r>
              <a:rPr lang="en-US" sz="1800" dirty="0" smtClean="0"/>
              <a:t>also</a:t>
            </a:r>
            <a:r>
              <a:rPr lang="en-US" sz="1800" b="1" dirty="0" smtClean="0"/>
              <a:t> be orthogonal </a:t>
            </a:r>
            <a:r>
              <a:rPr lang="en-US" sz="1800" dirty="0" smtClean="0"/>
              <a:t>and</a:t>
            </a:r>
            <a:r>
              <a:rPr lang="en-US" sz="1800" b="1" dirty="0" smtClean="0"/>
              <a:t> unrelated </a:t>
            </a:r>
            <a:r>
              <a:rPr lang="en-US" sz="1800" dirty="0" smtClean="0"/>
              <a:t>to each other</a:t>
            </a:r>
          </a:p>
          <a:p>
            <a:pPr marL="684213" lvl="1" indent="-342900"/>
            <a:r>
              <a:rPr lang="en-US" sz="1800" dirty="0" smtClean="0"/>
              <a:t>For instance, </a:t>
            </a:r>
            <a:r>
              <a:rPr lang="en-US" sz="1800" b="1" dirty="0" smtClean="0"/>
              <a:t>a robotic arm </a:t>
            </a:r>
            <a:r>
              <a:rPr lang="en-US" sz="1800" dirty="0" smtClean="0"/>
              <a:t>may</a:t>
            </a:r>
            <a:r>
              <a:rPr lang="en-US" sz="1800" b="1" dirty="0" smtClean="0"/>
              <a:t> </a:t>
            </a:r>
            <a:r>
              <a:rPr lang="en-US" sz="1800" dirty="0" smtClean="0"/>
              <a:t>be</a:t>
            </a:r>
            <a:r>
              <a:rPr lang="en-US" sz="1800" b="1" dirty="0" smtClean="0"/>
              <a:t> perform</a:t>
            </a:r>
            <a:r>
              <a:rPr lang="en-US" sz="1800" dirty="0" smtClean="0"/>
              <a:t>ing</a:t>
            </a:r>
            <a:r>
              <a:rPr lang="en-US" sz="1800" b="1" dirty="0" smtClean="0"/>
              <a:t> behaviors </a:t>
            </a:r>
            <a:r>
              <a:rPr lang="en-US" sz="1800" dirty="0" smtClean="0"/>
              <a:t>and actions </a:t>
            </a:r>
            <a:r>
              <a:rPr lang="en-US" sz="1800" b="1" dirty="0" smtClean="0"/>
              <a:t>independ</a:t>
            </a:r>
            <a:r>
              <a:rPr lang="en-US" sz="1800" dirty="0" smtClean="0"/>
              <a:t>ently of the </a:t>
            </a:r>
            <a:r>
              <a:rPr lang="en-US" sz="1800" b="1" dirty="0" smtClean="0"/>
              <a:t>movement </a:t>
            </a:r>
            <a:r>
              <a:rPr lang="en-US" sz="1800" dirty="0" smtClean="0"/>
              <a:t>of the vehicle</a:t>
            </a:r>
          </a:p>
          <a:p>
            <a:pPr marL="684213" lvl="1" indent="-342900"/>
            <a:r>
              <a:rPr lang="en-US" sz="1800" b="1" dirty="0" smtClean="0"/>
              <a:t>We call </a:t>
            </a:r>
            <a:r>
              <a:rPr lang="en-US" sz="1800" dirty="0" smtClean="0"/>
              <a:t>these </a:t>
            </a:r>
            <a:r>
              <a:rPr lang="en-US" sz="1800" b="1" dirty="0" smtClean="0"/>
              <a:t>orthogonal algorithms accents </a:t>
            </a:r>
            <a:r>
              <a:rPr lang="en-US" sz="1800" dirty="0" smtClean="0"/>
              <a:t>(accentuating algorithms)</a:t>
            </a:r>
          </a:p>
        </p:txBody>
      </p:sp>
      <p:sp>
        <p:nvSpPr>
          <p:cNvPr id="14" name="Rectangle 13"/>
          <p:cNvSpPr/>
          <p:nvPr/>
        </p:nvSpPr>
        <p:spPr>
          <a:xfrm>
            <a:off x="2971800" y="2133032"/>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648201" y="2133711"/>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77699" y="2323477"/>
            <a:ext cx="3705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401932" y="1483164"/>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In </a:t>
            </a:r>
            <a:r>
              <a:rPr lang="en-US" sz="1800" b="1" dirty="0" smtClean="0"/>
              <a:t>GAMS</a:t>
            </a:r>
            <a:r>
              <a:rPr lang="en-US" sz="1800" dirty="0" smtClean="0"/>
              <a:t>, an </a:t>
            </a:r>
            <a:r>
              <a:rPr lang="en-US" sz="1800" b="1" dirty="0" smtClean="0"/>
              <a:t>algorithm</a:t>
            </a:r>
            <a:r>
              <a:rPr lang="en-US" sz="1800" dirty="0" smtClean="0"/>
              <a:t> is </a:t>
            </a:r>
            <a:r>
              <a:rPr lang="en-US" sz="1800" b="1" dirty="0" smtClean="0"/>
              <a:t>also</a:t>
            </a:r>
            <a:r>
              <a:rPr lang="en-US" sz="1800" dirty="0" smtClean="0"/>
              <a:t> a class that </a:t>
            </a:r>
            <a:r>
              <a:rPr lang="en-US" sz="1800" b="1" dirty="0" smtClean="0"/>
              <a:t>controls a platform</a:t>
            </a:r>
          </a:p>
        </p:txBody>
      </p:sp>
      <p:sp>
        <p:nvSpPr>
          <p:cNvPr id="20" name="Rectangle 19"/>
          <p:cNvSpPr/>
          <p:nvPr/>
        </p:nvSpPr>
        <p:spPr>
          <a:xfrm>
            <a:off x="1222121" y="3324167"/>
            <a:ext cx="6512169" cy="1092617"/>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e</a:t>
            </a:r>
            <a:r>
              <a:rPr lang="en-US" sz="1600" dirty="0" smtClean="0">
                <a:solidFill>
                  <a:schemeClr val="tx1"/>
                </a:solidFill>
              </a:rPr>
              <a:t>xecutor</a:t>
            </a:r>
            <a:endParaRPr lang="en-US" sz="1600" dirty="0">
              <a:solidFill>
                <a:schemeClr val="tx1"/>
              </a:solidFill>
            </a:endParaRPr>
          </a:p>
        </p:txBody>
      </p:sp>
      <p:sp>
        <p:nvSpPr>
          <p:cNvPr id="21" name="Rectangle 20"/>
          <p:cNvSpPr/>
          <p:nvPr/>
        </p:nvSpPr>
        <p:spPr>
          <a:xfrm>
            <a:off x="1447800" y="3765818"/>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algorithm0</a:t>
            </a:r>
            <a:endParaRPr lang="en-US" sz="1600" dirty="0">
              <a:solidFill>
                <a:schemeClr val="tx1"/>
              </a:solidFill>
            </a:endParaRPr>
          </a:p>
        </p:txBody>
      </p:sp>
      <p:sp>
        <p:nvSpPr>
          <p:cNvPr id="22" name="Rectangle 21"/>
          <p:cNvSpPr/>
          <p:nvPr/>
        </p:nvSpPr>
        <p:spPr>
          <a:xfrm>
            <a:off x="3048000" y="3765817"/>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algorithm1</a:t>
            </a:r>
            <a:endParaRPr lang="en-US" sz="1600" dirty="0">
              <a:solidFill>
                <a:schemeClr val="tx1"/>
              </a:solidFill>
            </a:endParaRPr>
          </a:p>
        </p:txBody>
      </p:sp>
      <p:sp>
        <p:nvSpPr>
          <p:cNvPr id="23" name="Rectangle 22"/>
          <p:cNvSpPr/>
          <p:nvPr/>
        </p:nvSpPr>
        <p:spPr>
          <a:xfrm>
            <a:off x="4638149" y="3765816"/>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algorithm2</a:t>
            </a:r>
            <a:endParaRPr lang="en-US" sz="1600" dirty="0">
              <a:solidFill>
                <a:schemeClr val="tx1"/>
              </a:solidFill>
            </a:endParaRPr>
          </a:p>
        </p:txBody>
      </p:sp>
      <p:sp>
        <p:nvSpPr>
          <p:cNvPr id="24" name="Rectangle 23"/>
          <p:cNvSpPr/>
          <p:nvPr/>
        </p:nvSpPr>
        <p:spPr>
          <a:xfrm>
            <a:off x="6237901" y="3765815"/>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algorithm3</a:t>
            </a:r>
            <a:endParaRPr lang="en-US" sz="1600" dirty="0">
              <a:solidFill>
                <a:schemeClr val="tx1"/>
              </a:solidFill>
            </a:endParaRPr>
          </a:p>
        </p:txBody>
      </p:sp>
      <p:cxnSp>
        <p:nvCxnSpPr>
          <p:cNvPr id="25" name="Straight Arrow Connector 24"/>
          <p:cNvCxnSpPr>
            <a:stCxn id="21" idx="3"/>
            <a:endCxn id="22" idx="1"/>
          </p:cNvCxnSpPr>
          <p:nvPr/>
        </p:nvCxnSpPr>
        <p:spPr>
          <a:xfrm flipV="1">
            <a:off x="2753699" y="3956262"/>
            <a:ext cx="2943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3"/>
            <a:endCxn id="23" idx="1"/>
          </p:cNvCxnSpPr>
          <p:nvPr/>
        </p:nvCxnSpPr>
        <p:spPr>
          <a:xfrm flipV="1">
            <a:off x="4353899" y="3956261"/>
            <a:ext cx="2842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3"/>
            <a:endCxn id="24" idx="1"/>
          </p:cNvCxnSpPr>
          <p:nvPr/>
        </p:nvCxnSpPr>
        <p:spPr>
          <a:xfrm flipV="1">
            <a:off x="5944048" y="3956260"/>
            <a:ext cx="29385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Tree>
    <p:extLst>
      <p:ext uri="{BB962C8B-B14F-4D97-AF65-F5344CB8AC3E}">
        <p14:creationId xmlns:p14="http://schemas.microsoft.com/office/powerpoint/2010/main" val="134005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9" grpId="0"/>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81300" y="1725805"/>
            <a:ext cx="3276600" cy="960934"/>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a</a:t>
            </a:r>
            <a:r>
              <a:rPr lang="en-US" sz="1600" dirty="0" smtClean="0">
                <a:solidFill>
                  <a:schemeClr val="tx1"/>
                </a:solidFill>
              </a:rPr>
              <a:t>gent</a:t>
            </a:r>
            <a:endParaRPr lang="en-US" sz="1600" dirty="0">
              <a:solidFill>
                <a:schemeClr val="tx1"/>
              </a:solidFill>
            </a:endParaRPr>
          </a:p>
        </p:txBody>
      </p:sp>
      <p:sp>
        <p:nvSpPr>
          <p:cNvPr id="4" name="Content Placeholder 3"/>
          <p:cNvSpPr>
            <a:spLocks noGrp="1"/>
          </p:cNvSpPr>
          <p:nvPr>
            <p:ph idx="1"/>
          </p:nvPr>
        </p:nvSpPr>
        <p:spPr>
          <a:xfrm>
            <a:off x="352530" y="2941403"/>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a:t>
            </a:r>
            <a:r>
              <a:rPr lang="en-US" sz="1800" b="1" dirty="0" smtClean="0"/>
              <a:t>can</a:t>
            </a:r>
            <a:r>
              <a:rPr lang="en-US" sz="1800" dirty="0" smtClean="0"/>
              <a:t> </a:t>
            </a:r>
            <a:r>
              <a:rPr lang="en-US" sz="1800" b="1" dirty="0" smtClean="0"/>
              <a:t>be</a:t>
            </a:r>
            <a:r>
              <a:rPr lang="en-US" sz="1800" dirty="0" smtClean="0"/>
              <a:t> only </a:t>
            </a:r>
            <a:r>
              <a:rPr lang="en-US" sz="1800" b="1" dirty="0" smtClean="0"/>
              <a:t>interest</a:t>
            </a:r>
            <a:r>
              <a:rPr lang="en-US" sz="1800" dirty="0" smtClean="0"/>
              <a:t>ed in </a:t>
            </a:r>
            <a:r>
              <a:rPr lang="en-US" sz="1800" b="1" dirty="0" smtClean="0"/>
              <a:t>its own agency (self-interested)</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4" name="Rectangle 13"/>
          <p:cNvSpPr/>
          <p:nvPr/>
        </p:nvSpPr>
        <p:spPr>
          <a:xfrm>
            <a:off x="2933698" y="2081669"/>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533899" y="2082348"/>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39597" y="2272114"/>
            <a:ext cx="2943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381797" y="3783018"/>
            <a:ext cx="8320035" cy="43381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Multiple interacting agents </a:t>
            </a:r>
            <a:r>
              <a:rPr lang="en-US" sz="1800" dirty="0" smtClean="0"/>
              <a:t>are often called </a:t>
            </a:r>
            <a:r>
              <a:rPr lang="en-US" sz="1800" b="1" dirty="0" smtClean="0"/>
              <a:t>multi-agent systems</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
        <p:nvSpPr>
          <p:cNvPr id="37" name="Content Placeholder 3"/>
          <p:cNvSpPr txBox="1">
            <a:spLocks/>
          </p:cNvSpPr>
          <p:nvPr/>
        </p:nvSpPr>
        <p:spPr>
          <a:xfrm>
            <a:off x="366765" y="3354477"/>
            <a:ext cx="8320035" cy="35586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However, </a:t>
            </a:r>
            <a:r>
              <a:rPr lang="en-US" sz="1800" b="1" dirty="0" smtClean="0"/>
              <a:t>most </a:t>
            </a:r>
            <a:r>
              <a:rPr lang="en-US" sz="1800" dirty="0" smtClean="0"/>
              <a:t>algorithms</a:t>
            </a:r>
            <a:r>
              <a:rPr lang="en-US" sz="1800" b="1" dirty="0" smtClean="0"/>
              <a:t> interact</a:t>
            </a:r>
            <a:r>
              <a:rPr lang="en-US" sz="1800" dirty="0" smtClean="0"/>
              <a:t> with </a:t>
            </a:r>
            <a:r>
              <a:rPr lang="en-US" sz="1800" b="1" dirty="0" smtClean="0"/>
              <a:t>other</a:t>
            </a:r>
            <a:r>
              <a:rPr lang="en-US" sz="1800" dirty="0" smtClean="0"/>
              <a:t> </a:t>
            </a:r>
            <a:r>
              <a:rPr lang="en-US" sz="1800" b="1" dirty="0" smtClean="0"/>
              <a:t>agents </a:t>
            </a:r>
            <a:r>
              <a:rPr lang="en-US" sz="1800" dirty="0" smtClean="0"/>
              <a:t>whether</a:t>
            </a:r>
            <a:r>
              <a:rPr lang="en-US" sz="1800" b="1" dirty="0" smtClean="0"/>
              <a:t> friend or foe</a:t>
            </a:r>
          </a:p>
        </p:txBody>
      </p:sp>
      <p:sp>
        <p:nvSpPr>
          <p:cNvPr id="38" name="Content Placeholder 3"/>
          <p:cNvSpPr txBox="1">
            <a:spLocks/>
          </p:cNvSpPr>
          <p:nvPr/>
        </p:nvSpPr>
        <p:spPr>
          <a:xfrm>
            <a:off x="352529" y="1154062"/>
            <a:ext cx="8320035" cy="4461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An</a:t>
            </a:r>
            <a:r>
              <a:rPr lang="en-US" sz="1800" b="1" dirty="0" smtClean="0"/>
              <a:t> agent </a:t>
            </a:r>
            <a:r>
              <a:rPr lang="en-US" sz="1800" dirty="0" smtClean="0"/>
              <a:t>is an </a:t>
            </a:r>
            <a:r>
              <a:rPr lang="en-US" sz="1800" b="1" dirty="0" smtClean="0"/>
              <a:t>autonomous entity </a:t>
            </a:r>
            <a:r>
              <a:rPr lang="en-US" sz="1800" dirty="0" smtClean="0"/>
              <a:t>that</a:t>
            </a:r>
            <a:r>
              <a:rPr lang="en-US" sz="1800" b="1" dirty="0" smtClean="0"/>
              <a:t> contains </a:t>
            </a:r>
            <a:r>
              <a:rPr lang="en-US" sz="1800" dirty="0" smtClean="0"/>
              <a:t>an</a:t>
            </a:r>
            <a:r>
              <a:rPr lang="en-US" sz="1800" b="1" dirty="0" smtClean="0"/>
              <a:t> algorithm and platform</a:t>
            </a:r>
          </a:p>
        </p:txBody>
      </p:sp>
      <p:sp>
        <p:nvSpPr>
          <p:cNvPr id="39" name="Content Placeholder 3"/>
          <p:cNvSpPr txBox="1">
            <a:spLocks/>
          </p:cNvSpPr>
          <p:nvPr/>
        </p:nvSpPr>
        <p:spPr>
          <a:xfrm>
            <a:off x="381797" y="4191001"/>
            <a:ext cx="8320035" cy="6858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When discussing </a:t>
            </a:r>
            <a:r>
              <a:rPr lang="en-US" sz="1800" b="1" dirty="0" smtClean="0"/>
              <a:t>multi-agent systems, </a:t>
            </a:r>
            <a:r>
              <a:rPr lang="en-US" sz="1800" dirty="0" smtClean="0"/>
              <a:t>most researchers </a:t>
            </a:r>
            <a:r>
              <a:rPr lang="en-US" sz="1800" b="1" dirty="0" smtClean="0"/>
              <a:t>assume </a:t>
            </a:r>
            <a:r>
              <a:rPr lang="en-US" sz="1800" dirty="0" smtClean="0"/>
              <a:t>the</a:t>
            </a:r>
            <a:r>
              <a:rPr lang="en-US" sz="1800" b="1" dirty="0" smtClean="0"/>
              <a:t> interaction is collaborative toward a common goal</a:t>
            </a:r>
          </a:p>
        </p:txBody>
      </p:sp>
    </p:spTree>
    <p:extLst>
      <p:ext uri="{BB962C8B-B14F-4D97-AF65-F5344CB8AC3E}">
        <p14:creationId xmlns:p14="http://schemas.microsoft.com/office/powerpoint/2010/main" val="121618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build="p"/>
      <p:bldP spid="14" grpId="0" animBg="1"/>
      <p:bldP spid="15" grpId="0" animBg="1"/>
      <p:bldP spid="19"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Algorithms in GAMS</a:t>
            </a:r>
          </a:p>
        </p:txBody>
      </p:sp>
      <p:sp>
        <p:nvSpPr>
          <p:cNvPr id="38" name="Content Placeholder 3"/>
          <p:cNvSpPr txBox="1">
            <a:spLocks/>
          </p:cNvSpPr>
          <p:nvPr/>
        </p:nvSpPr>
        <p:spPr>
          <a:xfrm>
            <a:off x="352529" y="1154062"/>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GAMS includes </a:t>
            </a:r>
            <a:r>
              <a:rPr lang="en-US" sz="1800" dirty="0" smtClean="0"/>
              <a:t>over a dozen </a:t>
            </a:r>
            <a:r>
              <a:rPr lang="en-US" sz="1800" b="1" dirty="0" smtClean="0"/>
              <a:t>algorithms </a:t>
            </a:r>
            <a:r>
              <a:rPr lang="en-US" sz="1800" dirty="0" smtClean="0"/>
              <a:t>for </a:t>
            </a:r>
            <a:r>
              <a:rPr lang="en-US" sz="1800" b="1" dirty="0" smtClean="0"/>
              <a:t>general usage</a:t>
            </a:r>
          </a:p>
        </p:txBody>
      </p:sp>
      <p:graphicFrame>
        <p:nvGraphicFramePr>
          <p:cNvPr id="21" name="Table 20"/>
          <p:cNvGraphicFramePr>
            <a:graphicFrameLocks noGrp="1"/>
          </p:cNvGraphicFramePr>
          <p:nvPr>
            <p:extLst>
              <p:ext uri="{D42A27DB-BD31-4B8C-83A1-F6EECF244321}">
                <p14:modId xmlns:p14="http://schemas.microsoft.com/office/powerpoint/2010/main" val="544892111"/>
              </p:ext>
            </p:extLst>
          </p:nvPr>
        </p:nvGraphicFramePr>
        <p:xfrm>
          <a:off x="2234713" y="1524000"/>
          <a:ext cx="3240892" cy="2489470"/>
        </p:xfrm>
        <a:graphic>
          <a:graphicData uri="http://schemas.openxmlformats.org/drawingml/2006/table">
            <a:tbl>
              <a:tblPr>
                <a:tableStyleId>{08FB837D-C827-4EFA-A057-4D05807E0F7C}</a:tableStyleId>
              </a:tblPr>
              <a:tblGrid>
                <a:gridCol w="3240892"/>
              </a:tblGrid>
              <a:tr h="213895">
                <a:tc>
                  <a:txBody>
                    <a:bodyPr/>
                    <a:lstStyle/>
                    <a:p>
                      <a:pPr algn="l" fontAlgn="b"/>
                      <a:r>
                        <a:rPr lang="en-US" sz="1100" b="1" u="none" strike="noStrike" dirty="0" smtClean="0">
                          <a:effectLst/>
                        </a:rPr>
                        <a:t> Formation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Prioritized </a:t>
                      </a:r>
                      <a:r>
                        <a:rPr lang="en-US" sz="1100" b="1" u="none" strike="noStrike" dirty="0">
                          <a:effectLst/>
                        </a:rPr>
                        <a:t>Region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Minimum </a:t>
                      </a:r>
                      <a:r>
                        <a:rPr lang="en-US" sz="1100" b="1" u="none" strike="noStrike" dirty="0">
                          <a:effectLst/>
                        </a:rPr>
                        <a:t>Time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Serpentine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Waypoints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Formation </a:t>
                      </a:r>
                      <a:r>
                        <a:rPr lang="en-US" sz="1100" b="1" u="none" strike="noStrike" dirty="0">
                          <a:effectLst/>
                        </a:rPr>
                        <a:t>Follow</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Synchronized </a:t>
                      </a:r>
                      <a:r>
                        <a:rPr lang="en-US" sz="1100" b="1" u="none" strike="noStrike" dirty="0">
                          <a:effectLst/>
                        </a:rPr>
                        <a:t>Formations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Convoy </a:t>
                      </a:r>
                      <a:r>
                        <a:rPr lang="en-US" sz="1100" b="1" u="none" strike="noStrike" dirty="0">
                          <a:effectLst/>
                        </a:rPr>
                        <a:t>Shielding</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Line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Arc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Onion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Executor</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bl>
          </a:graphicData>
        </a:graphic>
      </p:graphicFrame>
      <p:sp>
        <p:nvSpPr>
          <p:cNvPr id="22" name="Content Placeholder 3"/>
          <p:cNvSpPr txBox="1">
            <a:spLocks/>
          </p:cNvSpPr>
          <p:nvPr/>
        </p:nvSpPr>
        <p:spPr>
          <a:xfrm>
            <a:off x="503925" y="4191000"/>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Collection has </a:t>
            </a:r>
            <a:r>
              <a:rPr lang="en-US" sz="1800" b="1" dirty="0" smtClean="0"/>
              <a:t>both self-interested </a:t>
            </a:r>
            <a:r>
              <a:rPr lang="en-US" sz="1800" dirty="0" smtClean="0"/>
              <a:t>algorithms</a:t>
            </a:r>
            <a:r>
              <a:rPr lang="en-US" sz="1800" b="1" dirty="0" smtClean="0"/>
              <a:t> and multi-agent </a:t>
            </a:r>
            <a:r>
              <a:rPr lang="en-US" sz="1800" dirty="0" smtClean="0"/>
              <a:t>algorithms</a:t>
            </a:r>
          </a:p>
        </p:txBody>
      </p:sp>
      <p:sp>
        <p:nvSpPr>
          <p:cNvPr id="23" name="Content Placeholder 3"/>
          <p:cNvSpPr txBox="1">
            <a:spLocks/>
          </p:cNvSpPr>
          <p:nvPr/>
        </p:nvSpPr>
        <p:spPr>
          <a:xfrm>
            <a:off x="503925" y="5486401"/>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Factory methods </a:t>
            </a:r>
            <a:r>
              <a:rPr lang="en-US" sz="1800" dirty="0" smtClean="0"/>
              <a:t>are </a:t>
            </a:r>
            <a:r>
              <a:rPr lang="en-US" sz="1800" b="1" dirty="0" smtClean="0"/>
              <a:t>required so </a:t>
            </a:r>
            <a:r>
              <a:rPr lang="en-US" sz="1800" dirty="0" smtClean="0"/>
              <a:t>an</a:t>
            </a:r>
            <a:r>
              <a:rPr lang="en-US" sz="1800" b="1" dirty="0" smtClean="0"/>
              <a:t> algorithm </a:t>
            </a:r>
            <a:r>
              <a:rPr lang="en-US" sz="1800" dirty="0" smtClean="0"/>
              <a:t>can be </a:t>
            </a:r>
            <a:r>
              <a:rPr lang="en-US" sz="1800" b="1" dirty="0" smtClean="0"/>
              <a:t>changed/created at runtime</a:t>
            </a:r>
          </a:p>
        </p:txBody>
      </p:sp>
      <p:sp>
        <p:nvSpPr>
          <p:cNvPr id="24" name="Content Placeholder 3"/>
          <p:cNvSpPr txBox="1">
            <a:spLocks/>
          </p:cNvSpPr>
          <p:nvPr/>
        </p:nvSpPr>
        <p:spPr>
          <a:xfrm>
            <a:off x="519165" y="4706588"/>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a:t>
            </a:r>
            <a:r>
              <a:rPr lang="en-US" sz="1800" dirty="0" smtClean="0"/>
              <a:t> </a:t>
            </a:r>
            <a:r>
              <a:rPr lang="en-US" sz="1800" b="1" dirty="0" smtClean="0"/>
              <a:t>definitions</a:t>
            </a:r>
            <a:r>
              <a:rPr lang="en-US" sz="1800" dirty="0" smtClean="0"/>
              <a:t> contain both an </a:t>
            </a:r>
            <a:r>
              <a:rPr lang="en-US" sz="1800" b="1" dirty="0" smtClean="0"/>
              <a:t>algorithm implementation </a:t>
            </a:r>
            <a:r>
              <a:rPr lang="en-US" sz="1800" dirty="0" smtClean="0"/>
              <a:t>and a </a:t>
            </a:r>
            <a:r>
              <a:rPr lang="en-US" sz="1800" b="1" dirty="0" smtClean="0"/>
              <a:t>factory method </a:t>
            </a:r>
            <a:r>
              <a:rPr lang="en-US" sz="1800" dirty="0" smtClean="0"/>
              <a:t>for creating the algorithm</a:t>
            </a:r>
          </a:p>
        </p:txBody>
      </p:sp>
    </p:spTree>
    <p:extLst>
      <p:ext uri="{BB962C8B-B14F-4D97-AF65-F5344CB8AC3E}">
        <p14:creationId xmlns:p14="http://schemas.microsoft.com/office/powerpoint/2010/main" val="163786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40" name="TextBox 39"/>
          <p:cNvSpPr txBox="1"/>
          <p:nvPr/>
        </p:nvSpPr>
        <p:spPr>
          <a:xfrm>
            <a:off x="1094339" y="2577334"/>
            <a:ext cx="1485278" cy="369332"/>
          </a:xfrm>
          <a:prstGeom prst="rect">
            <a:avLst/>
          </a:prstGeom>
          <a:solidFill>
            <a:srgbClr val="FFFF00"/>
          </a:solidFill>
          <a:ln w="28575">
            <a:solidFill>
              <a:schemeClr val="tx1"/>
            </a:solidFill>
          </a:ln>
        </p:spPr>
        <p:txBody>
          <a:bodyPr wrap="none" rtlCol="0">
            <a:spAutoFit/>
          </a:bodyPr>
          <a:lstStyle/>
          <a:p>
            <a:r>
              <a:rPr lang="en-US" dirty="0" smtClean="0"/>
              <a:t>Double secret</a:t>
            </a:r>
            <a:endParaRPr lang="en-US" dirty="0"/>
          </a:p>
        </p:txBody>
      </p:sp>
      <p:sp>
        <p:nvSpPr>
          <p:cNvPr id="41" name="TextBox 40"/>
          <p:cNvSpPr txBox="1"/>
          <p:nvPr/>
        </p:nvSpPr>
        <p:spPr>
          <a:xfrm>
            <a:off x="1094338" y="3097046"/>
            <a:ext cx="2169761" cy="369332"/>
          </a:xfrm>
          <a:prstGeom prst="rect">
            <a:avLst/>
          </a:prstGeom>
          <a:solidFill>
            <a:srgbClr val="FFFF00"/>
          </a:solidFill>
          <a:ln w="28575">
            <a:solidFill>
              <a:schemeClr val="tx1"/>
            </a:solidFill>
          </a:ln>
        </p:spPr>
        <p:txBody>
          <a:bodyPr wrap="none" rtlCol="0">
            <a:spAutoFit/>
          </a:bodyPr>
          <a:lstStyle/>
          <a:p>
            <a:r>
              <a:rPr lang="en-US" dirty="0" smtClean="0"/>
              <a:t>Double </a:t>
            </a:r>
            <a:r>
              <a:rPr lang="en-US" dirty="0" err="1" smtClean="0"/>
              <a:t>global_secret</a:t>
            </a:r>
            <a:endParaRPr lang="en-US" dirty="0"/>
          </a:p>
        </p:txBody>
      </p:sp>
      <p:sp>
        <p:nvSpPr>
          <p:cNvPr id="42" name="TextBox 41"/>
          <p:cNvSpPr txBox="1"/>
          <p:nvPr/>
        </p:nvSpPr>
        <p:spPr>
          <a:xfrm>
            <a:off x="1066800" y="2036380"/>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Is your </a:t>
            </a:r>
            <a:r>
              <a:rPr lang="en-US" sz="1800" b="1" dirty="0" smtClean="0"/>
              <a:t>algorithm self-interested </a:t>
            </a:r>
            <a:r>
              <a:rPr lang="en-US" sz="1800" dirty="0" smtClean="0"/>
              <a:t>or </a:t>
            </a:r>
            <a:r>
              <a:rPr lang="en-US" sz="1800" b="1" dirty="0" smtClean="0"/>
              <a:t>multi-agent</a:t>
            </a:r>
            <a:r>
              <a:rPr lang="en-US" sz="1800" dirty="0" smtClean="0"/>
              <a:t> and </a:t>
            </a:r>
            <a:r>
              <a:rPr lang="en-US" sz="1800" b="1" dirty="0" smtClean="0"/>
              <a:t>collaborative</a:t>
            </a:r>
            <a:r>
              <a:rPr lang="en-US" sz="1800" dirty="0" smtClean="0"/>
              <a: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Does your </a:t>
            </a:r>
            <a:r>
              <a:rPr lang="en-US" sz="1800" b="1" dirty="0" smtClean="0"/>
              <a:t>algorithm need to share </a:t>
            </a:r>
            <a:r>
              <a:rPr lang="en-US" sz="1800" dirty="0" smtClean="0"/>
              <a:t>information</a:t>
            </a:r>
            <a:r>
              <a:rPr lang="en-US" sz="1800" b="1" dirty="0" smtClean="0"/>
              <a:t>?</a:t>
            </a:r>
          </a:p>
        </p:txBody>
      </p:sp>
      <p:sp>
        <p:nvSpPr>
          <p:cNvPr id="49" name="Rectangle 48"/>
          <p:cNvSpPr/>
          <p:nvPr/>
        </p:nvSpPr>
        <p:spPr>
          <a:xfrm>
            <a:off x="3657600" y="202724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50" name="Cloud 49"/>
          <p:cNvSpPr/>
          <p:nvPr/>
        </p:nvSpPr>
        <p:spPr>
          <a:xfrm>
            <a:off x="6883118" y="2154090"/>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52" name="Rectangle 51"/>
          <p:cNvSpPr/>
          <p:nvPr/>
        </p:nvSpPr>
        <p:spPr>
          <a:xfrm>
            <a:off x="3657599" y="2570824"/>
            <a:ext cx="2444151"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.secret</a:t>
            </a:r>
            <a:endParaRPr lang="en-US" sz="1600" dirty="0">
              <a:solidFill>
                <a:schemeClr val="tx1"/>
              </a:solidFill>
            </a:endParaRPr>
          </a:p>
        </p:txBody>
      </p:sp>
      <p:sp>
        <p:nvSpPr>
          <p:cNvPr id="53" name="Rectangle 52"/>
          <p:cNvSpPr/>
          <p:nvPr/>
        </p:nvSpPr>
        <p:spPr>
          <a:xfrm>
            <a:off x="3657598" y="3097046"/>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agent.{.id</a:t>
            </a:r>
            <a:r>
              <a:rPr lang="en-US" sz="1200" dirty="0" smtClean="0">
                <a:solidFill>
                  <a:schemeClr val="tx1"/>
                </a:solidFill>
              </a:rPr>
              <a:t>}.</a:t>
            </a:r>
            <a:r>
              <a:rPr lang="en-US" sz="1200" dirty="0" err="1" smtClean="0">
                <a:solidFill>
                  <a:schemeClr val="tx1"/>
                </a:solidFill>
              </a:rPr>
              <a:t>encrypted_secret</a:t>
            </a:r>
            <a:endParaRPr lang="en-US" sz="1200" dirty="0">
              <a:solidFill>
                <a:schemeClr val="tx1"/>
              </a:solidFill>
            </a:endParaRPr>
          </a:p>
        </p:txBody>
      </p:sp>
      <p:cxnSp>
        <p:nvCxnSpPr>
          <p:cNvPr id="9" name="Straight Arrow Connector 8"/>
          <p:cNvCxnSpPr>
            <a:stCxn id="49" idx="3"/>
          </p:cNvCxnSpPr>
          <p:nvPr/>
        </p:nvCxnSpPr>
        <p:spPr>
          <a:xfrm>
            <a:off x="6101751" y="2217694"/>
            <a:ext cx="781367" cy="1904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3" idx="3"/>
          </p:cNvCxnSpPr>
          <p:nvPr/>
        </p:nvCxnSpPr>
        <p:spPr>
          <a:xfrm flipV="1">
            <a:off x="6101749" y="3010623"/>
            <a:ext cx="781369" cy="27686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3"/>
            <a:endCxn id="52" idx="1"/>
          </p:cNvCxnSpPr>
          <p:nvPr/>
        </p:nvCxnSpPr>
        <p:spPr>
          <a:xfrm flipV="1">
            <a:off x="2579617" y="2761269"/>
            <a:ext cx="1077982" cy="7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3"/>
            <a:endCxn id="53" idx="1"/>
          </p:cNvCxnSpPr>
          <p:nvPr/>
        </p:nvCxnSpPr>
        <p:spPr>
          <a:xfrm>
            <a:off x="3264099" y="3281712"/>
            <a:ext cx="393499" cy="577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2" idx="3"/>
            <a:endCxn id="49" idx="1"/>
          </p:cNvCxnSpPr>
          <p:nvPr/>
        </p:nvCxnSpPr>
        <p:spPr>
          <a:xfrm flipV="1">
            <a:off x="2874474" y="2217694"/>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3"/>
          <p:cNvSpPr txBox="1">
            <a:spLocks/>
          </p:cNvSpPr>
          <p:nvPr/>
        </p:nvSpPr>
        <p:spPr>
          <a:xfrm>
            <a:off x="503925" y="377713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Global variables can be one-way </a:t>
            </a:r>
            <a:r>
              <a:rPr lang="en-US" sz="1800" dirty="0" smtClean="0"/>
              <a:t>by adding filters to the transport layer</a:t>
            </a:r>
            <a:endParaRPr lang="en-US" sz="1800" b="1" dirty="0" smtClean="0"/>
          </a:p>
        </p:txBody>
      </p:sp>
      <p:sp>
        <p:nvSpPr>
          <p:cNvPr id="68" name="TextBox 67"/>
          <p:cNvSpPr txBox="1"/>
          <p:nvPr/>
        </p:nvSpPr>
        <p:spPr>
          <a:xfrm>
            <a:off x="883228" y="4335345"/>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76" name="Rectangle 75"/>
          <p:cNvSpPr/>
          <p:nvPr/>
        </p:nvSpPr>
        <p:spPr>
          <a:xfrm>
            <a:off x="3474028" y="4326214"/>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77" name="Cloud 76"/>
          <p:cNvSpPr/>
          <p:nvPr/>
        </p:nvSpPr>
        <p:spPr>
          <a:xfrm>
            <a:off x="6699546" y="4453055"/>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cxnSp>
        <p:nvCxnSpPr>
          <p:cNvPr id="78" name="Straight Arrow Connector 77"/>
          <p:cNvCxnSpPr>
            <a:stCxn id="76" idx="3"/>
          </p:cNvCxnSpPr>
          <p:nvPr/>
        </p:nvCxnSpPr>
        <p:spPr>
          <a:xfrm>
            <a:off x="5918179" y="4516659"/>
            <a:ext cx="781367" cy="19044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3"/>
            <a:endCxn id="76" idx="1"/>
          </p:cNvCxnSpPr>
          <p:nvPr/>
        </p:nvCxnSpPr>
        <p:spPr>
          <a:xfrm flipV="1">
            <a:off x="2690902" y="4516659"/>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001447" y="4962472"/>
            <a:ext cx="635022" cy="4049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467705" y="516411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receive filter-&gt;location</a:t>
            </a:r>
            <a:endParaRPr lang="en-US" sz="1600" dirty="0">
              <a:solidFill>
                <a:schemeClr val="tx1"/>
              </a:solidFill>
            </a:endParaRPr>
          </a:p>
        </p:txBody>
      </p:sp>
      <p:cxnSp>
        <p:nvCxnSpPr>
          <p:cNvPr id="81" name="Straight Arrow Connector 80"/>
          <p:cNvCxnSpPr>
            <a:stCxn id="80" idx="2"/>
          </p:cNvCxnSpPr>
          <p:nvPr/>
        </p:nvCxnSpPr>
        <p:spPr>
          <a:xfrm flipH="1">
            <a:off x="4689780" y="5545008"/>
            <a:ext cx="1" cy="644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ontent Placeholder 3"/>
          <p:cNvSpPr txBox="1">
            <a:spLocks/>
          </p:cNvSpPr>
          <p:nvPr/>
        </p:nvSpPr>
        <p:spPr>
          <a:xfrm>
            <a:off x="4800600" y="5747029"/>
            <a:ext cx="606727" cy="34897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smtClean="0"/>
              <a:t>Drop</a:t>
            </a:r>
          </a:p>
        </p:txBody>
      </p:sp>
      <p:sp>
        <p:nvSpPr>
          <p:cNvPr id="83" name="TextBox 82"/>
          <p:cNvSpPr txBox="1"/>
          <p:nvPr/>
        </p:nvSpPr>
        <p:spPr>
          <a:xfrm>
            <a:off x="5782041" y="2602468"/>
            <a:ext cx="618759" cy="369332"/>
          </a:xfrm>
          <a:prstGeom prst="rect">
            <a:avLst/>
          </a:prstGeom>
          <a:solidFill>
            <a:srgbClr val="FFFF00"/>
          </a:solidFill>
          <a:ln w="28575">
            <a:solidFill>
              <a:schemeClr val="tx1"/>
            </a:solidFill>
          </a:ln>
        </p:spPr>
        <p:txBody>
          <a:bodyPr wrap="none" rtlCol="0">
            <a:spAutoFit/>
          </a:bodyPr>
          <a:lstStyle/>
          <a:p>
            <a:r>
              <a:rPr lang="en-US" dirty="0" smtClean="0"/>
              <a:t>local</a:t>
            </a:r>
            <a:endParaRPr lang="en-US" dirty="0"/>
          </a:p>
        </p:txBody>
      </p:sp>
      <p:sp>
        <p:nvSpPr>
          <p:cNvPr id="84" name="TextBox 83"/>
          <p:cNvSpPr txBox="1"/>
          <p:nvPr/>
        </p:nvSpPr>
        <p:spPr>
          <a:xfrm>
            <a:off x="5799468" y="1793365"/>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
        <p:nvSpPr>
          <p:cNvPr id="85" name="TextBox 84"/>
          <p:cNvSpPr txBox="1"/>
          <p:nvPr/>
        </p:nvSpPr>
        <p:spPr>
          <a:xfrm>
            <a:off x="5758580" y="3337101"/>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Tree>
    <p:extLst>
      <p:ext uri="{BB962C8B-B14F-4D97-AF65-F5344CB8AC3E}">
        <p14:creationId xmlns:p14="http://schemas.microsoft.com/office/powerpoint/2010/main" val="2033096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61" grpId="0"/>
      <p:bldP spid="48" grpId="0"/>
      <p:bldP spid="49" grpId="0" animBg="1"/>
      <p:bldP spid="50" grpId="0" animBg="1"/>
      <p:bldP spid="52" grpId="0" animBg="1"/>
      <p:bldP spid="53" grpId="0" animBg="1"/>
      <p:bldP spid="67" grpId="0"/>
      <p:bldP spid="68" grpId="0" animBg="1"/>
      <p:bldP spid="76" grpId="0" animBg="1"/>
      <p:bldP spid="77" grpId="0" animBg="1"/>
      <p:bldP spid="80" grpId="0" animBg="1"/>
      <p:bldP spid="82" grpId="0"/>
      <p:bldP spid="83" grpId="0" animBg="1"/>
      <p:bldP spid="84" grpId="0" animBg="1"/>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 you understand what your algorithm is supposed to do?</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Can you visualize it? Can you draw it?</a:t>
            </a:r>
          </a:p>
        </p:txBody>
      </p:sp>
      <p:sp>
        <p:nvSpPr>
          <p:cNvPr id="84" name="TextBox 83"/>
          <p:cNvSpPr txBox="1"/>
          <p:nvPr/>
        </p:nvSpPr>
        <p:spPr>
          <a:xfrm>
            <a:off x="1742914" y="2297668"/>
            <a:ext cx="924086" cy="369332"/>
          </a:xfrm>
          <a:prstGeom prst="rect">
            <a:avLst/>
          </a:prstGeom>
          <a:solidFill>
            <a:srgbClr val="FFFF00"/>
          </a:solidFill>
          <a:ln w="28575">
            <a:solidFill>
              <a:schemeClr val="tx1"/>
            </a:solidFill>
          </a:ln>
        </p:spPr>
        <p:txBody>
          <a:bodyPr wrap="square" rtlCol="0">
            <a:spAutoFit/>
          </a:bodyPr>
          <a:lstStyle/>
          <a:p>
            <a:r>
              <a:rPr lang="en-US" dirty="0" smtClean="0"/>
              <a:t>leader</a:t>
            </a:r>
            <a:endParaRPr lang="en-US" dirty="0"/>
          </a:p>
        </p:txBody>
      </p:sp>
      <p:sp>
        <p:nvSpPr>
          <p:cNvPr id="38" name="TextBox 37"/>
          <p:cNvSpPr txBox="1"/>
          <p:nvPr/>
        </p:nvSpPr>
        <p:spPr>
          <a:xfrm>
            <a:off x="3195555" y="2290294"/>
            <a:ext cx="924086" cy="369332"/>
          </a:xfrm>
          <a:prstGeom prst="rect">
            <a:avLst/>
          </a:prstGeom>
          <a:solidFill>
            <a:srgbClr val="92D050"/>
          </a:solidFill>
          <a:ln w="28575">
            <a:solidFill>
              <a:schemeClr val="tx1"/>
            </a:solidFill>
          </a:ln>
        </p:spPr>
        <p:txBody>
          <a:bodyPr wrap="square" rtlCol="0">
            <a:spAutoFit/>
          </a:bodyPr>
          <a:lstStyle/>
          <a:p>
            <a:r>
              <a:rPr lang="en-US" dirty="0" smtClean="0"/>
              <a:t>vote</a:t>
            </a:r>
            <a:endParaRPr lang="en-US" dirty="0"/>
          </a:p>
        </p:txBody>
      </p:sp>
      <p:sp>
        <p:nvSpPr>
          <p:cNvPr id="39" name="Rectangle 38"/>
          <p:cNvSpPr/>
          <p:nvPr/>
        </p:nvSpPr>
        <p:spPr>
          <a:xfrm>
            <a:off x="4648196" y="2286000"/>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allies</a:t>
            </a:r>
            <a:endParaRPr lang="en-US" sz="1600" dirty="0">
              <a:solidFill>
                <a:schemeClr val="tx1"/>
              </a:solidFill>
            </a:endParaRPr>
          </a:p>
        </p:txBody>
      </p:sp>
      <p:cxnSp>
        <p:nvCxnSpPr>
          <p:cNvPr id="43" name="Straight Arrow Connector 42"/>
          <p:cNvCxnSpPr>
            <a:stCxn id="39" idx="1"/>
            <a:endCxn id="38" idx="3"/>
          </p:cNvCxnSpPr>
          <p:nvPr/>
        </p:nvCxnSpPr>
        <p:spPr>
          <a:xfrm flipH="1" flipV="1">
            <a:off x="4119641" y="2474960"/>
            <a:ext cx="528555" cy="14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1"/>
            <a:endCxn id="84" idx="3"/>
          </p:cNvCxnSpPr>
          <p:nvPr/>
        </p:nvCxnSpPr>
        <p:spPr>
          <a:xfrm flipH="1">
            <a:off x="2667000" y="2474960"/>
            <a:ext cx="528555"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105400" y="3124200"/>
            <a:ext cx="1828800" cy="6858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GAMS provides group primitives</a:t>
            </a:r>
            <a:endParaRPr lang="en-US" sz="1600" dirty="0">
              <a:solidFill>
                <a:schemeClr val="tx1"/>
              </a:solidFill>
            </a:endParaRPr>
          </a:p>
        </p:txBody>
      </p:sp>
      <p:cxnSp>
        <p:nvCxnSpPr>
          <p:cNvPr id="47" name="Straight Arrow Connector 46"/>
          <p:cNvCxnSpPr>
            <a:stCxn id="46" idx="0"/>
            <a:endCxn id="39" idx="2"/>
          </p:cNvCxnSpPr>
          <p:nvPr/>
        </p:nvCxnSpPr>
        <p:spPr>
          <a:xfrm flipH="1" flipV="1">
            <a:off x="5301146" y="2666889"/>
            <a:ext cx="718654" cy="457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743200" y="3136600"/>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We plan to provide generic voting and auctions</a:t>
            </a:r>
            <a:endParaRPr lang="en-US" sz="1600" dirty="0">
              <a:solidFill>
                <a:schemeClr val="tx1"/>
              </a:solidFill>
            </a:endParaRPr>
          </a:p>
        </p:txBody>
      </p:sp>
      <p:cxnSp>
        <p:nvCxnSpPr>
          <p:cNvPr id="55" name="Straight Arrow Connector 54"/>
          <p:cNvCxnSpPr>
            <a:stCxn id="51" idx="0"/>
            <a:endCxn id="38" idx="2"/>
          </p:cNvCxnSpPr>
          <p:nvPr/>
        </p:nvCxnSpPr>
        <p:spPr>
          <a:xfrm flipH="1" flipV="1">
            <a:off x="3657598" y="2659626"/>
            <a:ext cx="2" cy="476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743199" y="4369374"/>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Currently, users have to implement voting themselves</a:t>
            </a:r>
            <a:endParaRPr lang="en-US" sz="1600" dirty="0">
              <a:solidFill>
                <a:schemeClr val="tx1"/>
              </a:solidFill>
            </a:endParaRPr>
          </a:p>
        </p:txBody>
      </p:sp>
      <p:cxnSp>
        <p:nvCxnSpPr>
          <p:cNvPr id="59" name="Straight Arrow Connector 58"/>
          <p:cNvCxnSpPr>
            <a:stCxn id="58" idx="0"/>
            <a:endCxn id="51" idx="2"/>
          </p:cNvCxnSpPr>
          <p:nvPr/>
        </p:nvCxnSpPr>
        <p:spPr>
          <a:xfrm flipV="1">
            <a:off x="3657599" y="4038600"/>
            <a:ext cx="1" cy="330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7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8" grpId="0"/>
      <p:bldP spid="84" grpId="0" animBg="1"/>
      <p:bldP spid="38" grpId="0" animBg="1"/>
      <p:bldP spid="39" grpId="0" animBg="1"/>
      <p:bldP spid="46" grpId="0" animBg="1"/>
      <p:bldP spid="51"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Generating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214142"/>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a:t>
            </a:r>
            <a:r>
              <a:rPr lang="en-US" sz="1800" b="1" dirty="0" smtClean="0"/>
              <a:t>generate a leader election algorithm </a:t>
            </a:r>
            <a:r>
              <a:rPr lang="en-US" sz="1800" dirty="0" smtClean="0"/>
              <a:t>called “vote” in a project called “leader elect”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215741"/>
            <a:ext cx="7528335" cy="6798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--new-algorithm 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7643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41844" y="3665726"/>
            <a:ext cx="7663530" cy="75387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a:solidFill>
                  <a:schemeClr val="bg1"/>
                </a:solidFill>
                <a:latin typeface="Courier New" panose="02070309020205020404" pitchFamily="49" charset="0"/>
                <a:cs typeface="Courier New" panose="02070309020205020404" pitchFamily="49" charset="0"/>
              </a:rPr>
              <a: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a:t>
            </a:r>
            <a:r>
              <a:rPr lang="en-US" sz="1200" dirty="0" smtClean="0">
                <a:solidFill>
                  <a:schemeClr val="bg1"/>
                </a:solidFill>
                <a:latin typeface="Courier New" panose="02070309020205020404" pitchFamily="49" charset="0"/>
                <a:cs typeface="Courier New" panose="02070309020205020404" pitchFamily="49" charset="0"/>
              </a:rPr>
              <a:t>%PROJECT_ROOT%/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new-algorithm </a:t>
            </a:r>
            <a:r>
              <a:rPr lang="en-US" sz="1200" dirty="0" smtClean="0">
                <a:solidFill>
                  <a:schemeClr val="bg1"/>
                </a:solidFill>
                <a:latin typeface="Courier New" panose="02070309020205020404" pitchFamily="49" charset="0"/>
                <a:cs typeface="Courier New" panose="02070309020205020404" pitchFamily="49" charset="0"/>
              </a:rPr>
              <a:t>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50179" y="30369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2" name="Rectangle 31"/>
          <p:cNvSpPr/>
          <p:nvPr/>
        </p:nvSpPr>
        <p:spPr>
          <a:xfrm>
            <a:off x="2047456" y="4963917"/>
            <a:ext cx="1676400" cy="851783"/>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199856" y="5229921"/>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733173" y="4601315"/>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4953000" y="4953000"/>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5022400" y="4615611"/>
            <a:ext cx="768800" cy="338554"/>
          </a:xfrm>
          <a:prstGeom prst="rect">
            <a:avLst/>
          </a:prstGeom>
        </p:spPr>
        <p:txBody>
          <a:bodyPr wrap="none">
            <a:spAutoFit/>
          </a:bodyPr>
          <a:lstStyle/>
          <a:p>
            <a:pPr marL="684213" lvl="1" indent="-342900"/>
            <a:r>
              <a:rPr lang="en-US" sz="1600" b="1" dirty="0" err="1" smtClean="0"/>
              <a:t>src</a:t>
            </a:r>
            <a:endParaRPr lang="en-US" sz="1600" b="1" dirty="0"/>
          </a:p>
        </p:txBody>
      </p:sp>
    </p:spTree>
    <p:extLst>
      <p:ext uri="{BB962C8B-B14F-4D97-AF65-F5344CB8AC3E}">
        <p14:creationId xmlns:p14="http://schemas.microsoft.com/office/powerpoint/2010/main" val="80095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P spid="32" grpId="0" animBg="1"/>
      <p:bldP spid="33" grpId="0" animBg="1"/>
      <p:bldP spid="34" grpId="0"/>
      <p:bldP spid="36" grpId="0" animBg="1"/>
      <p:bldP spid="37" grpId="0"/>
    </p:bld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I_template.potx" id="{DB3420F8-DAB5-4F69-AA60-933A688733B9}" vid="{AA0AFD5E-0CBA-4602-8A97-C0D57F6087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1B819FE418A3429E682F6A001192A1" ma:contentTypeVersion="0" ma:contentTypeDescription="Create a new document." ma:contentTypeScope="" ma:versionID="66ed5ed4e41d08621013a5e431fe305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A8D390-1EEF-460D-A4F4-2C09111EA43A}">
  <ds:schemaRef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426E7351-22D9-4BB3-9CC1-C3B79B77CE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99BDCC3-C72D-4B47-97C0-0DBE6C2419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14030</TotalTime>
  <Words>1705</Words>
  <Application>Microsoft Office PowerPoint</Application>
  <PresentationFormat>On-screen Show (4:3)</PresentationFormat>
  <Paragraphs>454</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ＭＳ Ｐゴシック</vt:lpstr>
      <vt:lpstr>Arial</vt:lpstr>
      <vt:lpstr>Calibri</vt:lpstr>
      <vt:lpstr>Consolas</vt:lpstr>
      <vt:lpstr>Courier New</vt:lpstr>
      <vt:lpstr>Lucida Grande</vt:lpstr>
      <vt:lpstr>Office Theme</vt:lpstr>
      <vt:lpstr>Creating Distributed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Morley</dc:creator>
  <cp:lastModifiedBy>jedmondson</cp:lastModifiedBy>
  <cp:revision>942</cp:revision>
  <cp:lastPrinted>2016-05-31T17:47:37Z</cp:lastPrinted>
  <dcterms:created xsi:type="dcterms:W3CDTF">2014-06-18T17:34:14Z</dcterms:created>
  <dcterms:modified xsi:type="dcterms:W3CDTF">2016-06-23T01:40:11Z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0x010100771B819FE418A3429E682F6A001192A1</vt:lpwstr>
  </property>
</Properties>
</file>